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Lst>
  <p:sldSz cx="12192000" cy="6858000"/>
  <p:notesSz cx="6858000" cy="9144000"/>
  <p:defaultTextStyle>
    <a:defPPr>
      <a:defRPr lang="ru-K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91" d="100"/>
          <a:sy n="91" d="100"/>
        </p:scale>
        <p:origin x="534"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0F71C086-A5AE-49C1-B2FC-6E1478E38A40}"/>
              </a:ext>
            </a:extLst>
          </p:cNvPr>
          <p:cNvSpPr>
            <a:spLocks noGrp="1"/>
          </p:cNvSpPr>
          <p:nvPr>
            <p:ph type="ctrTitle"/>
          </p:nvPr>
        </p:nvSpPr>
        <p:spPr>
          <a:xfrm>
            <a:off x="1524000" y="1122363"/>
            <a:ext cx="9144000" cy="2387600"/>
          </a:xfrm>
        </p:spPr>
        <p:txBody>
          <a:bodyPr anchor="b"/>
          <a:lstStyle>
            <a:lvl1pPr algn="ctr">
              <a:defRPr sz="6000"/>
            </a:lvl1pPr>
          </a:lstStyle>
          <a:p>
            <a:r>
              <a:rPr lang="ru-RU"/>
              <a:t>Образец заголовка</a:t>
            </a:r>
            <a:endParaRPr lang="ru-KZ"/>
          </a:p>
        </p:txBody>
      </p:sp>
      <p:sp>
        <p:nvSpPr>
          <p:cNvPr id="3" name="Подзаголовок 2">
            <a:extLst>
              <a:ext uri="{FF2B5EF4-FFF2-40B4-BE49-F238E27FC236}">
                <a16:creationId xmlns:a16="http://schemas.microsoft.com/office/drawing/2014/main" id="{6EAB2C25-61AB-4B1B-9F64-34BBA4EB1E8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a:t>Образец подзаголовка</a:t>
            </a:r>
            <a:endParaRPr lang="ru-KZ"/>
          </a:p>
        </p:txBody>
      </p:sp>
      <p:sp>
        <p:nvSpPr>
          <p:cNvPr id="4" name="Дата 3">
            <a:extLst>
              <a:ext uri="{FF2B5EF4-FFF2-40B4-BE49-F238E27FC236}">
                <a16:creationId xmlns:a16="http://schemas.microsoft.com/office/drawing/2014/main" id="{D2D190CB-5E0B-48F0-9D35-44927DAC900C}"/>
              </a:ext>
            </a:extLst>
          </p:cNvPr>
          <p:cNvSpPr>
            <a:spLocks noGrp="1"/>
          </p:cNvSpPr>
          <p:nvPr>
            <p:ph type="dt" sz="half" idx="10"/>
          </p:nvPr>
        </p:nvSpPr>
        <p:spPr/>
        <p:txBody>
          <a:bodyPr/>
          <a:lstStyle/>
          <a:p>
            <a:fld id="{41F087E7-CAB9-42F5-BBA9-B47FD60508B9}" type="datetimeFigureOut">
              <a:rPr lang="ru-KZ" smtClean="0"/>
              <a:t>15.04.2025</a:t>
            </a:fld>
            <a:endParaRPr lang="ru-KZ"/>
          </a:p>
        </p:txBody>
      </p:sp>
      <p:sp>
        <p:nvSpPr>
          <p:cNvPr id="5" name="Нижний колонтитул 4">
            <a:extLst>
              <a:ext uri="{FF2B5EF4-FFF2-40B4-BE49-F238E27FC236}">
                <a16:creationId xmlns:a16="http://schemas.microsoft.com/office/drawing/2014/main" id="{CBAD0710-9B51-4A3B-80ED-7D0AA7DF2AE1}"/>
              </a:ext>
            </a:extLst>
          </p:cNvPr>
          <p:cNvSpPr>
            <a:spLocks noGrp="1"/>
          </p:cNvSpPr>
          <p:nvPr>
            <p:ph type="ftr" sz="quarter" idx="11"/>
          </p:nvPr>
        </p:nvSpPr>
        <p:spPr/>
        <p:txBody>
          <a:bodyPr/>
          <a:lstStyle/>
          <a:p>
            <a:endParaRPr lang="ru-KZ"/>
          </a:p>
        </p:txBody>
      </p:sp>
      <p:sp>
        <p:nvSpPr>
          <p:cNvPr id="6" name="Номер слайда 5">
            <a:extLst>
              <a:ext uri="{FF2B5EF4-FFF2-40B4-BE49-F238E27FC236}">
                <a16:creationId xmlns:a16="http://schemas.microsoft.com/office/drawing/2014/main" id="{F05CC44B-6F58-44BD-AD52-CC601DC25955}"/>
              </a:ext>
            </a:extLst>
          </p:cNvPr>
          <p:cNvSpPr>
            <a:spLocks noGrp="1"/>
          </p:cNvSpPr>
          <p:nvPr>
            <p:ph type="sldNum" sz="quarter" idx="12"/>
          </p:nvPr>
        </p:nvSpPr>
        <p:spPr/>
        <p:txBody>
          <a:bodyPr/>
          <a:lstStyle/>
          <a:p>
            <a:fld id="{4D359846-B8D3-4747-A77B-54BA4A33C786}" type="slidenum">
              <a:rPr lang="ru-KZ" smtClean="0"/>
              <a:t>‹#›</a:t>
            </a:fld>
            <a:endParaRPr lang="ru-KZ"/>
          </a:p>
        </p:txBody>
      </p:sp>
    </p:spTree>
    <p:extLst>
      <p:ext uri="{BB962C8B-B14F-4D97-AF65-F5344CB8AC3E}">
        <p14:creationId xmlns:p14="http://schemas.microsoft.com/office/powerpoint/2010/main" val="240762346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2F8CA67-A7C8-40BA-A97D-2D06B61B8597}"/>
              </a:ext>
            </a:extLst>
          </p:cNvPr>
          <p:cNvSpPr>
            <a:spLocks noGrp="1"/>
          </p:cNvSpPr>
          <p:nvPr>
            <p:ph type="title"/>
          </p:nvPr>
        </p:nvSpPr>
        <p:spPr/>
        <p:txBody>
          <a:bodyPr/>
          <a:lstStyle/>
          <a:p>
            <a:r>
              <a:rPr lang="ru-RU"/>
              <a:t>Образец заголовка</a:t>
            </a:r>
            <a:endParaRPr lang="ru-KZ"/>
          </a:p>
        </p:txBody>
      </p:sp>
      <p:sp>
        <p:nvSpPr>
          <p:cNvPr id="3" name="Вертикальный текст 2">
            <a:extLst>
              <a:ext uri="{FF2B5EF4-FFF2-40B4-BE49-F238E27FC236}">
                <a16:creationId xmlns:a16="http://schemas.microsoft.com/office/drawing/2014/main" id="{DD72089E-8509-4644-82B8-74D559EDF660}"/>
              </a:ext>
            </a:extLst>
          </p:cNvPr>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ru-KZ"/>
          </a:p>
        </p:txBody>
      </p:sp>
      <p:sp>
        <p:nvSpPr>
          <p:cNvPr id="4" name="Дата 3">
            <a:extLst>
              <a:ext uri="{FF2B5EF4-FFF2-40B4-BE49-F238E27FC236}">
                <a16:creationId xmlns:a16="http://schemas.microsoft.com/office/drawing/2014/main" id="{61E992BB-D8FF-4266-ACD4-1D763EDE3CE1}"/>
              </a:ext>
            </a:extLst>
          </p:cNvPr>
          <p:cNvSpPr>
            <a:spLocks noGrp="1"/>
          </p:cNvSpPr>
          <p:nvPr>
            <p:ph type="dt" sz="half" idx="10"/>
          </p:nvPr>
        </p:nvSpPr>
        <p:spPr/>
        <p:txBody>
          <a:bodyPr/>
          <a:lstStyle/>
          <a:p>
            <a:fld id="{41F087E7-CAB9-42F5-BBA9-B47FD60508B9}" type="datetimeFigureOut">
              <a:rPr lang="ru-KZ" smtClean="0"/>
              <a:t>15.04.2025</a:t>
            </a:fld>
            <a:endParaRPr lang="ru-KZ"/>
          </a:p>
        </p:txBody>
      </p:sp>
      <p:sp>
        <p:nvSpPr>
          <p:cNvPr id="5" name="Нижний колонтитул 4">
            <a:extLst>
              <a:ext uri="{FF2B5EF4-FFF2-40B4-BE49-F238E27FC236}">
                <a16:creationId xmlns:a16="http://schemas.microsoft.com/office/drawing/2014/main" id="{6E86C3DB-83F2-469F-A862-6B97F23F2514}"/>
              </a:ext>
            </a:extLst>
          </p:cNvPr>
          <p:cNvSpPr>
            <a:spLocks noGrp="1"/>
          </p:cNvSpPr>
          <p:nvPr>
            <p:ph type="ftr" sz="quarter" idx="11"/>
          </p:nvPr>
        </p:nvSpPr>
        <p:spPr/>
        <p:txBody>
          <a:bodyPr/>
          <a:lstStyle/>
          <a:p>
            <a:endParaRPr lang="ru-KZ"/>
          </a:p>
        </p:txBody>
      </p:sp>
      <p:sp>
        <p:nvSpPr>
          <p:cNvPr id="6" name="Номер слайда 5">
            <a:extLst>
              <a:ext uri="{FF2B5EF4-FFF2-40B4-BE49-F238E27FC236}">
                <a16:creationId xmlns:a16="http://schemas.microsoft.com/office/drawing/2014/main" id="{A5A09C70-5D6B-4BD5-B0CA-3045CC436763}"/>
              </a:ext>
            </a:extLst>
          </p:cNvPr>
          <p:cNvSpPr>
            <a:spLocks noGrp="1"/>
          </p:cNvSpPr>
          <p:nvPr>
            <p:ph type="sldNum" sz="quarter" idx="12"/>
          </p:nvPr>
        </p:nvSpPr>
        <p:spPr/>
        <p:txBody>
          <a:bodyPr/>
          <a:lstStyle/>
          <a:p>
            <a:fld id="{4D359846-B8D3-4747-A77B-54BA4A33C786}" type="slidenum">
              <a:rPr lang="ru-KZ" smtClean="0"/>
              <a:t>‹#›</a:t>
            </a:fld>
            <a:endParaRPr lang="ru-KZ"/>
          </a:p>
        </p:txBody>
      </p:sp>
    </p:spTree>
    <p:extLst>
      <p:ext uri="{BB962C8B-B14F-4D97-AF65-F5344CB8AC3E}">
        <p14:creationId xmlns:p14="http://schemas.microsoft.com/office/powerpoint/2010/main" val="166576088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a:extLst>
              <a:ext uri="{FF2B5EF4-FFF2-40B4-BE49-F238E27FC236}">
                <a16:creationId xmlns:a16="http://schemas.microsoft.com/office/drawing/2014/main" id="{2A12FDD9-944C-4A69-839C-288D182247CD}"/>
              </a:ext>
            </a:extLst>
          </p:cNvPr>
          <p:cNvSpPr>
            <a:spLocks noGrp="1"/>
          </p:cNvSpPr>
          <p:nvPr>
            <p:ph type="title" orient="vert"/>
          </p:nvPr>
        </p:nvSpPr>
        <p:spPr>
          <a:xfrm>
            <a:off x="8724900" y="365125"/>
            <a:ext cx="2628900" cy="5811838"/>
          </a:xfrm>
        </p:spPr>
        <p:txBody>
          <a:bodyPr vert="eaVert"/>
          <a:lstStyle/>
          <a:p>
            <a:r>
              <a:rPr lang="ru-RU"/>
              <a:t>Образец заголовка</a:t>
            </a:r>
            <a:endParaRPr lang="ru-KZ"/>
          </a:p>
        </p:txBody>
      </p:sp>
      <p:sp>
        <p:nvSpPr>
          <p:cNvPr id="3" name="Вертикальный текст 2">
            <a:extLst>
              <a:ext uri="{FF2B5EF4-FFF2-40B4-BE49-F238E27FC236}">
                <a16:creationId xmlns:a16="http://schemas.microsoft.com/office/drawing/2014/main" id="{156922B0-B6C4-43B4-89F2-2C5C73BC1629}"/>
              </a:ext>
            </a:extLst>
          </p:cNvPr>
          <p:cNvSpPr>
            <a:spLocks noGrp="1"/>
          </p:cNvSpPr>
          <p:nvPr>
            <p:ph type="body" orient="vert" idx="1"/>
          </p:nvPr>
        </p:nvSpPr>
        <p:spPr>
          <a:xfrm>
            <a:off x="838200" y="365125"/>
            <a:ext cx="7734300" cy="5811838"/>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ru-KZ"/>
          </a:p>
        </p:txBody>
      </p:sp>
      <p:sp>
        <p:nvSpPr>
          <p:cNvPr id="4" name="Дата 3">
            <a:extLst>
              <a:ext uri="{FF2B5EF4-FFF2-40B4-BE49-F238E27FC236}">
                <a16:creationId xmlns:a16="http://schemas.microsoft.com/office/drawing/2014/main" id="{29ABDD83-A522-4A79-B2CC-53A602C64FBD}"/>
              </a:ext>
            </a:extLst>
          </p:cNvPr>
          <p:cNvSpPr>
            <a:spLocks noGrp="1"/>
          </p:cNvSpPr>
          <p:nvPr>
            <p:ph type="dt" sz="half" idx="10"/>
          </p:nvPr>
        </p:nvSpPr>
        <p:spPr/>
        <p:txBody>
          <a:bodyPr/>
          <a:lstStyle/>
          <a:p>
            <a:fld id="{41F087E7-CAB9-42F5-BBA9-B47FD60508B9}" type="datetimeFigureOut">
              <a:rPr lang="ru-KZ" smtClean="0"/>
              <a:t>15.04.2025</a:t>
            </a:fld>
            <a:endParaRPr lang="ru-KZ"/>
          </a:p>
        </p:txBody>
      </p:sp>
      <p:sp>
        <p:nvSpPr>
          <p:cNvPr id="5" name="Нижний колонтитул 4">
            <a:extLst>
              <a:ext uri="{FF2B5EF4-FFF2-40B4-BE49-F238E27FC236}">
                <a16:creationId xmlns:a16="http://schemas.microsoft.com/office/drawing/2014/main" id="{EA6220F8-B368-46E4-834B-7FB01F2181AA}"/>
              </a:ext>
            </a:extLst>
          </p:cNvPr>
          <p:cNvSpPr>
            <a:spLocks noGrp="1"/>
          </p:cNvSpPr>
          <p:nvPr>
            <p:ph type="ftr" sz="quarter" idx="11"/>
          </p:nvPr>
        </p:nvSpPr>
        <p:spPr/>
        <p:txBody>
          <a:bodyPr/>
          <a:lstStyle/>
          <a:p>
            <a:endParaRPr lang="ru-KZ"/>
          </a:p>
        </p:txBody>
      </p:sp>
      <p:sp>
        <p:nvSpPr>
          <p:cNvPr id="6" name="Номер слайда 5">
            <a:extLst>
              <a:ext uri="{FF2B5EF4-FFF2-40B4-BE49-F238E27FC236}">
                <a16:creationId xmlns:a16="http://schemas.microsoft.com/office/drawing/2014/main" id="{64C5A736-3962-4545-924D-8B18217103F0}"/>
              </a:ext>
            </a:extLst>
          </p:cNvPr>
          <p:cNvSpPr>
            <a:spLocks noGrp="1"/>
          </p:cNvSpPr>
          <p:nvPr>
            <p:ph type="sldNum" sz="quarter" idx="12"/>
          </p:nvPr>
        </p:nvSpPr>
        <p:spPr/>
        <p:txBody>
          <a:bodyPr/>
          <a:lstStyle/>
          <a:p>
            <a:fld id="{4D359846-B8D3-4747-A77B-54BA4A33C786}" type="slidenum">
              <a:rPr lang="ru-KZ" smtClean="0"/>
              <a:t>‹#›</a:t>
            </a:fld>
            <a:endParaRPr lang="ru-KZ"/>
          </a:p>
        </p:txBody>
      </p:sp>
    </p:spTree>
    <p:extLst>
      <p:ext uri="{BB962C8B-B14F-4D97-AF65-F5344CB8AC3E}">
        <p14:creationId xmlns:p14="http://schemas.microsoft.com/office/powerpoint/2010/main" val="1718927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649DEAEC-CC35-46DC-B17C-50E489F8BDF8}"/>
              </a:ext>
            </a:extLst>
          </p:cNvPr>
          <p:cNvSpPr>
            <a:spLocks noGrp="1"/>
          </p:cNvSpPr>
          <p:nvPr>
            <p:ph type="title"/>
          </p:nvPr>
        </p:nvSpPr>
        <p:spPr/>
        <p:txBody>
          <a:bodyPr/>
          <a:lstStyle/>
          <a:p>
            <a:r>
              <a:rPr lang="ru-RU"/>
              <a:t>Образец заголовка</a:t>
            </a:r>
            <a:endParaRPr lang="ru-KZ"/>
          </a:p>
        </p:txBody>
      </p:sp>
      <p:sp>
        <p:nvSpPr>
          <p:cNvPr id="3" name="Объект 2">
            <a:extLst>
              <a:ext uri="{FF2B5EF4-FFF2-40B4-BE49-F238E27FC236}">
                <a16:creationId xmlns:a16="http://schemas.microsoft.com/office/drawing/2014/main" id="{787B0055-41F4-4E2B-8F84-0064F041E814}"/>
              </a:ext>
            </a:extLst>
          </p:cNvPr>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ru-KZ"/>
          </a:p>
        </p:txBody>
      </p:sp>
      <p:sp>
        <p:nvSpPr>
          <p:cNvPr id="4" name="Дата 3">
            <a:extLst>
              <a:ext uri="{FF2B5EF4-FFF2-40B4-BE49-F238E27FC236}">
                <a16:creationId xmlns:a16="http://schemas.microsoft.com/office/drawing/2014/main" id="{0B46E226-E003-49ED-B61A-4526B3649E17}"/>
              </a:ext>
            </a:extLst>
          </p:cNvPr>
          <p:cNvSpPr>
            <a:spLocks noGrp="1"/>
          </p:cNvSpPr>
          <p:nvPr>
            <p:ph type="dt" sz="half" idx="10"/>
          </p:nvPr>
        </p:nvSpPr>
        <p:spPr/>
        <p:txBody>
          <a:bodyPr/>
          <a:lstStyle/>
          <a:p>
            <a:fld id="{41F087E7-CAB9-42F5-BBA9-B47FD60508B9}" type="datetimeFigureOut">
              <a:rPr lang="ru-KZ" smtClean="0"/>
              <a:t>15.04.2025</a:t>
            </a:fld>
            <a:endParaRPr lang="ru-KZ"/>
          </a:p>
        </p:txBody>
      </p:sp>
      <p:sp>
        <p:nvSpPr>
          <p:cNvPr id="5" name="Нижний колонтитул 4">
            <a:extLst>
              <a:ext uri="{FF2B5EF4-FFF2-40B4-BE49-F238E27FC236}">
                <a16:creationId xmlns:a16="http://schemas.microsoft.com/office/drawing/2014/main" id="{BA5A6A1E-6D6D-434F-BBDE-BCCAC802AB37}"/>
              </a:ext>
            </a:extLst>
          </p:cNvPr>
          <p:cNvSpPr>
            <a:spLocks noGrp="1"/>
          </p:cNvSpPr>
          <p:nvPr>
            <p:ph type="ftr" sz="quarter" idx="11"/>
          </p:nvPr>
        </p:nvSpPr>
        <p:spPr/>
        <p:txBody>
          <a:bodyPr/>
          <a:lstStyle/>
          <a:p>
            <a:endParaRPr lang="ru-KZ"/>
          </a:p>
        </p:txBody>
      </p:sp>
      <p:sp>
        <p:nvSpPr>
          <p:cNvPr id="6" name="Номер слайда 5">
            <a:extLst>
              <a:ext uri="{FF2B5EF4-FFF2-40B4-BE49-F238E27FC236}">
                <a16:creationId xmlns:a16="http://schemas.microsoft.com/office/drawing/2014/main" id="{458748CD-C26D-496C-9870-DB1AFD4759C7}"/>
              </a:ext>
            </a:extLst>
          </p:cNvPr>
          <p:cNvSpPr>
            <a:spLocks noGrp="1"/>
          </p:cNvSpPr>
          <p:nvPr>
            <p:ph type="sldNum" sz="quarter" idx="12"/>
          </p:nvPr>
        </p:nvSpPr>
        <p:spPr/>
        <p:txBody>
          <a:bodyPr/>
          <a:lstStyle/>
          <a:p>
            <a:fld id="{4D359846-B8D3-4747-A77B-54BA4A33C786}" type="slidenum">
              <a:rPr lang="ru-KZ" smtClean="0"/>
              <a:t>‹#›</a:t>
            </a:fld>
            <a:endParaRPr lang="ru-KZ"/>
          </a:p>
        </p:txBody>
      </p:sp>
    </p:spTree>
    <p:extLst>
      <p:ext uri="{BB962C8B-B14F-4D97-AF65-F5344CB8AC3E}">
        <p14:creationId xmlns:p14="http://schemas.microsoft.com/office/powerpoint/2010/main" val="19089290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6CC04CDD-44E2-4291-A11E-FFC090D1B9B9}"/>
              </a:ext>
            </a:extLst>
          </p:cNvPr>
          <p:cNvSpPr>
            <a:spLocks noGrp="1"/>
          </p:cNvSpPr>
          <p:nvPr>
            <p:ph type="title"/>
          </p:nvPr>
        </p:nvSpPr>
        <p:spPr>
          <a:xfrm>
            <a:off x="831850" y="1709738"/>
            <a:ext cx="10515600" cy="2852737"/>
          </a:xfrm>
        </p:spPr>
        <p:txBody>
          <a:bodyPr anchor="b"/>
          <a:lstStyle>
            <a:lvl1pPr>
              <a:defRPr sz="6000"/>
            </a:lvl1pPr>
          </a:lstStyle>
          <a:p>
            <a:r>
              <a:rPr lang="ru-RU"/>
              <a:t>Образец заголовка</a:t>
            </a:r>
            <a:endParaRPr lang="ru-KZ"/>
          </a:p>
        </p:txBody>
      </p:sp>
      <p:sp>
        <p:nvSpPr>
          <p:cNvPr id="3" name="Текст 2">
            <a:extLst>
              <a:ext uri="{FF2B5EF4-FFF2-40B4-BE49-F238E27FC236}">
                <a16:creationId xmlns:a16="http://schemas.microsoft.com/office/drawing/2014/main" id="{87595301-7A95-4A29-BC5F-795B0448712A}"/>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a:t>Образец текста</a:t>
            </a:r>
          </a:p>
        </p:txBody>
      </p:sp>
      <p:sp>
        <p:nvSpPr>
          <p:cNvPr id="4" name="Дата 3">
            <a:extLst>
              <a:ext uri="{FF2B5EF4-FFF2-40B4-BE49-F238E27FC236}">
                <a16:creationId xmlns:a16="http://schemas.microsoft.com/office/drawing/2014/main" id="{6022D47B-713C-4526-9ED8-29D0C8C33410}"/>
              </a:ext>
            </a:extLst>
          </p:cNvPr>
          <p:cNvSpPr>
            <a:spLocks noGrp="1"/>
          </p:cNvSpPr>
          <p:nvPr>
            <p:ph type="dt" sz="half" idx="10"/>
          </p:nvPr>
        </p:nvSpPr>
        <p:spPr/>
        <p:txBody>
          <a:bodyPr/>
          <a:lstStyle/>
          <a:p>
            <a:fld id="{41F087E7-CAB9-42F5-BBA9-B47FD60508B9}" type="datetimeFigureOut">
              <a:rPr lang="ru-KZ" smtClean="0"/>
              <a:t>15.04.2025</a:t>
            </a:fld>
            <a:endParaRPr lang="ru-KZ"/>
          </a:p>
        </p:txBody>
      </p:sp>
      <p:sp>
        <p:nvSpPr>
          <p:cNvPr id="5" name="Нижний колонтитул 4">
            <a:extLst>
              <a:ext uri="{FF2B5EF4-FFF2-40B4-BE49-F238E27FC236}">
                <a16:creationId xmlns:a16="http://schemas.microsoft.com/office/drawing/2014/main" id="{3190A015-6F2B-4B8D-B558-E81AFD1F18B3}"/>
              </a:ext>
            </a:extLst>
          </p:cNvPr>
          <p:cNvSpPr>
            <a:spLocks noGrp="1"/>
          </p:cNvSpPr>
          <p:nvPr>
            <p:ph type="ftr" sz="quarter" idx="11"/>
          </p:nvPr>
        </p:nvSpPr>
        <p:spPr/>
        <p:txBody>
          <a:bodyPr/>
          <a:lstStyle/>
          <a:p>
            <a:endParaRPr lang="ru-KZ"/>
          </a:p>
        </p:txBody>
      </p:sp>
      <p:sp>
        <p:nvSpPr>
          <p:cNvPr id="6" name="Номер слайда 5">
            <a:extLst>
              <a:ext uri="{FF2B5EF4-FFF2-40B4-BE49-F238E27FC236}">
                <a16:creationId xmlns:a16="http://schemas.microsoft.com/office/drawing/2014/main" id="{01226028-C3F8-488F-BF62-C9F798D8E6D4}"/>
              </a:ext>
            </a:extLst>
          </p:cNvPr>
          <p:cNvSpPr>
            <a:spLocks noGrp="1"/>
          </p:cNvSpPr>
          <p:nvPr>
            <p:ph type="sldNum" sz="quarter" idx="12"/>
          </p:nvPr>
        </p:nvSpPr>
        <p:spPr/>
        <p:txBody>
          <a:bodyPr/>
          <a:lstStyle/>
          <a:p>
            <a:fld id="{4D359846-B8D3-4747-A77B-54BA4A33C786}" type="slidenum">
              <a:rPr lang="ru-KZ" smtClean="0"/>
              <a:t>‹#›</a:t>
            </a:fld>
            <a:endParaRPr lang="ru-KZ"/>
          </a:p>
        </p:txBody>
      </p:sp>
    </p:spTree>
    <p:extLst>
      <p:ext uri="{BB962C8B-B14F-4D97-AF65-F5344CB8AC3E}">
        <p14:creationId xmlns:p14="http://schemas.microsoft.com/office/powerpoint/2010/main" val="332272157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7BB7512A-5D49-4896-BD51-23B5B9A9FBA4}"/>
              </a:ext>
            </a:extLst>
          </p:cNvPr>
          <p:cNvSpPr>
            <a:spLocks noGrp="1"/>
          </p:cNvSpPr>
          <p:nvPr>
            <p:ph type="title"/>
          </p:nvPr>
        </p:nvSpPr>
        <p:spPr/>
        <p:txBody>
          <a:bodyPr/>
          <a:lstStyle/>
          <a:p>
            <a:r>
              <a:rPr lang="ru-RU"/>
              <a:t>Образец заголовка</a:t>
            </a:r>
            <a:endParaRPr lang="ru-KZ"/>
          </a:p>
        </p:txBody>
      </p:sp>
      <p:sp>
        <p:nvSpPr>
          <p:cNvPr id="3" name="Объект 2">
            <a:extLst>
              <a:ext uri="{FF2B5EF4-FFF2-40B4-BE49-F238E27FC236}">
                <a16:creationId xmlns:a16="http://schemas.microsoft.com/office/drawing/2014/main" id="{86A65790-44DD-4E5D-B973-A121528760D6}"/>
              </a:ext>
            </a:extLst>
          </p:cNvPr>
          <p:cNvSpPr>
            <a:spLocks noGrp="1"/>
          </p:cNvSpPr>
          <p:nvPr>
            <p:ph sz="half" idx="1"/>
          </p:nvPr>
        </p:nvSpPr>
        <p:spPr>
          <a:xfrm>
            <a:off x="838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ru-KZ"/>
          </a:p>
        </p:txBody>
      </p:sp>
      <p:sp>
        <p:nvSpPr>
          <p:cNvPr id="4" name="Объект 3">
            <a:extLst>
              <a:ext uri="{FF2B5EF4-FFF2-40B4-BE49-F238E27FC236}">
                <a16:creationId xmlns:a16="http://schemas.microsoft.com/office/drawing/2014/main" id="{F96A1784-3A69-4A9A-8D0C-928EEC2DB23E}"/>
              </a:ext>
            </a:extLst>
          </p:cNvPr>
          <p:cNvSpPr>
            <a:spLocks noGrp="1"/>
          </p:cNvSpPr>
          <p:nvPr>
            <p:ph sz="half" idx="2"/>
          </p:nvPr>
        </p:nvSpPr>
        <p:spPr>
          <a:xfrm>
            <a:off x="6172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ru-KZ"/>
          </a:p>
        </p:txBody>
      </p:sp>
      <p:sp>
        <p:nvSpPr>
          <p:cNvPr id="5" name="Дата 4">
            <a:extLst>
              <a:ext uri="{FF2B5EF4-FFF2-40B4-BE49-F238E27FC236}">
                <a16:creationId xmlns:a16="http://schemas.microsoft.com/office/drawing/2014/main" id="{EDE5536B-2B75-419B-85CE-B33E3E18E7B4}"/>
              </a:ext>
            </a:extLst>
          </p:cNvPr>
          <p:cNvSpPr>
            <a:spLocks noGrp="1"/>
          </p:cNvSpPr>
          <p:nvPr>
            <p:ph type="dt" sz="half" idx="10"/>
          </p:nvPr>
        </p:nvSpPr>
        <p:spPr/>
        <p:txBody>
          <a:bodyPr/>
          <a:lstStyle/>
          <a:p>
            <a:fld id="{41F087E7-CAB9-42F5-BBA9-B47FD60508B9}" type="datetimeFigureOut">
              <a:rPr lang="ru-KZ" smtClean="0"/>
              <a:t>15.04.2025</a:t>
            </a:fld>
            <a:endParaRPr lang="ru-KZ"/>
          </a:p>
        </p:txBody>
      </p:sp>
      <p:sp>
        <p:nvSpPr>
          <p:cNvPr id="6" name="Нижний колонтитул 5">
            <a:extLst>
              <a:ext uri="{FF2B5EF4-FFF2-40B4-BE49-F238E27FC236}">
                <a16:creationId xmlns:a16="http://schemas.microsoft.com/office/drawing/2014/main" id="{3F60DE3A-2D52-48D0-A545-A6CFEE630C33}"/>
              </a:ext>
            </a:extLst>
          </p:cNvPr>
          <p:cNvSpPr>
            <a:spLocks noGrp="1"/>
          </p:cNvSpPr>
          <p:nvPr>
            <p:ph type="ftr" sz="quarter" idx="11"/>
          </p:nvPr>
        </p:nvSpPr>
        <p:spPr/>
        <p:txBody>
          <a:bodyPr/>
          <a:lstStyle/>
          <a:p>
            <a:endParaRPr lang="ru-KZ"/>
          </a:p>
        </p:txBody>
      </p:sp>
      <p:sp>
        <p:nvSpPr>
          <p:cNvPr id="7" name="Номер слайда 6">
            <a:extLst>
              <a:ext uri="{FF2B5EF4-FFF2-40B4-BE49-F238E27FC236}">
                <a16:creationId xmlns:a16="http://schemas.microsoft.com/office/drawing/2014/main" id="{290C544F-F5D4-417B-9548-5D6970AC4E43}"/>
              </a:ext>
            </a:extLst>
          </p:cNvPr>
          <p:cNvSpPr>
            <a:spLocks noGrp="1"/>
          </p:cNvSpPr>
          <p:nvPr>
            <p:ph type="sldNum" sz="quarter" idx="12"/>
          </p:nvPr>
        </p:nvSpPr>
        <p:spPr/>
        <p:txBody>
          <a:bodyPr/>
          <a:lstStyle/>
          <a:p>
            <a:fld id="{4D359846-B8D3-4747-A77B-54BA4A33C786}" type="slidenum">
              <a:rPr lang="ru-KZ" smtClean="0"/>
              <a:t>‹#›</a:t>
            </a:fld>
            <a:endParaRPr lang="ru-KZ"/>
          </a:p>
        </p:txBody>
      </p:sp>
    </p:spTree>
    <p:extLst>
      <p:ext uri="{BB962C8B-B14F-4D97-AF65-F5344CB8AC3E}">
        <p14:creationId xmlns:p14="http://schemas.microsoft.com/office/powerpoint/2010/main" val="37002663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D5E72206-13BE-45B2-8180-E03F9AF398E7}"/>
              </a:ext>
            </a:extLst>
          </p:cNvPr>
          <p:cNvSpPr>
            <a:spLocks noGrp="1"/>
          </p:cNvSpPr>
          <p:nvPr>
            <p:ph type="title"/>
          </p:nvPr>
        </p:nvSpPr>
        <p:spPr>
          <a:xfrm>
            <a:off x="839788" y="365125"/>
            <a:ext cx="10515600" cy="1325563"/>
          </a:xfrm>
        </p:spPr>
        <p:txBody>
          <a:bodyPr/>
          <a:lstStyle/>
          <a:p>
            <a:r>
              <a:rPr lang="ru-RU"/>
              <a:t>Образец заголовка</a:t>
            </a:r>
            <a:endParaRPr lang="ru-KZ"/>
          </a:p>
        </p:txBody>
      </p:sp>
      <p:sp>
        <p:nvSpPr>
          <p:cNvPr id="3" name="Текст 2">
            <a:extLst>
              <a:ext uri="{FF2B5EF4-FFF2-40B4-BE49-F238E27FC236}">
                <a16:creationId xmlns:a16="http://schemas.microsoft.com/office/drawing/2014/main" id="{AB4F2671-405C-458C-8A12-DE33389B7C8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Объект 3">
            <a:extLst>
              <a:ext uri="{FF2B5EF4-FFF2-40B4-BE49-F238E27FC236}">
                <a16:creationId xmlns:a16="http://schemas.microsoft.com/office/drawing/2014/main" id="{65772D7C-1615-48C6-B75D-6AF71D8CA058}"/>
              </a:ext>
            </a:extLst>
          </p:cNvPr>
          <p:cNvSpPr>
            <a:spLocks noGrp="1"/>
          </p:cNvSpPr>
          <p:nvPr>
            <p:ph sz="half" idx="2"/>
          </p:nvPr>
        </p:nvSpPr>
        <p:spPr>
          <a:xfrm>
            <a:off x="839788" y="2505075"/>
            <a:ext cx="5157787"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ru-KZ"/>
          </a:p>
        </p:txBody>
      </p:sp>
      <p:sp>
        <p:nvSpPr>
          <p:cNvPr id="5" name="Текст 4">
            <a:extLst>
              <a:ext uri="{FF2B5EF4-FFF2-40B4-BE49-F238E27FC236}">
                <a16:creationId xmlns:a16="http://schemas.microsoft.com/office/drawing/2014/main" id="{554F91A4-BA16-4D05-83C4-7E8010BB33B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Объект 5">
            <a:extLst>
              <a:ext uri="{FF2B5EF4-FFF2-40B4-BE49-F238E27FC236}">
                <a16:creationId xmlns:a16="http://schemas.microsoft.com/office/drawing/2014/main" id="{014A503E-5463-4658-88C0-FE97C5E1FFF3}"/>
              </a:ext>
            </a:extLst>
          </p:cNvPr>
          <p:cNvSpPr>
            <a:spLocks noGrp="1"/>
          </p:cNvSpPr>
          <p:nvPr>
            <p:ph sz="quarter" idx="4"/>
          </p:nvPr>
        </p:nvSpPr>
        <p:spPr>
          <a:xfrm>
            <a:off x="6172200" y="2505075"/>
            <a:ext cx="5183188"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ru-KZ"/>
          </a:p>
        </p:txBody>
      </p:sp>
      <p:sp>
        <p:nvSpPr>
          <p:cNvPr id="7" name="Дата 6">
            <a:extLst>
              <a:ext uri="{FF2B5EF4-FFF2-40B4-BE49-F238E27FC236}">
                <a16:creationId xmlns:a16="http://schemas.microsoft.com/office/drawing/2014/main" id="{7C6D36ED-48C1-4539-BA0B-B14087016A4F}"/>
              </a:ext>
            </a:extLst>
          </p:cNvPr>
          <p:cNvSpPr>
            <a:spLocks noGrp="1"/>
          </p:cNvSpPr>
          <p:nvPr>
            <p:ph type="dt" sz="half" idx="10"/>
          </p:nvPr>
        </p:nvSpPr>
        <p:spPr/>
        <p:txBody>
          <a:bodyPr/>
          <a:lstStyle/>
          <a:p>
            <a:fld id="{41F087E7-CAB9-42F5-BBA9-B47FD60508B9}" type="datetimeFigureOut">
              <a:rPr lang="ru-KZ" smtClean="0"/>
              <a:t>15.04.2025</a:t>
            </a:fld>
            <a:endParaRPr lang="ru-KZ"/>
          </a:p>
        </p:txBody>
      </p:sp>
      <p:sp>
        <p:nvSpPr>
          <p:cNvPr id="8" name="Нижний колонтитул 7">
            <a:extLst>
              <a:ext uri="{FF2B5EF4-FFF2-40B4-BE49-F238E27FC236}">
                <a16:creationId xmlns:a16="http://schemas.microsoft.com/office/drawing/2014/main" id="{BC1BCDDA-473B-48B8-9CBB-C48826E8E94D}"/>
              </a:ext>
            </a:extLst>
          </p:cNvPr>
          <p:cNvSpPr>
            <a:spLocks noGrp="1"/>
          </p:cNvSpPr>
          <p:nvPr>
            <p:ph type="ftr" sz="quarter" idx="11"/>
          </p:nvPr>
        </p:nvSpPr>
        <p:spPr/>
        <p:txBody>
          <a:bodyPr/>
          <a:lstStyle/>
          <a:p>
            <a:endParaRPr lang="ru-KZ"/>
          </a:p>
        </p:txBody>
      </p:sp>
      <p:sp>
        <p:nvSpPr>
          <p:cNvPr id="9" name="Номер слайда 8">
            <a:extLst>
              <a:ext uri="{FF2B5EF4-FFF2-40B4-BE49-F238E27FC236}">
                <a16:creationId xmlns:a16="http://schemas.microsoft.com/office/drawing/2014/main" id="{97F8726E-D8D8-460C-8E53-698CB7486A24}"/>
              </a:ext>
            </a:extLst>
          </p:cNvPr>
          <p:cNvSpPr>
            <a:spLocks noGrp="1"/>
          </p:cNvSpPr>
          <p:nvPr>
            <p:ph type="sldNum" sz="quarter" idx="12"/>
          </p:nvPr>
        </p:nvSpPr>
        <p:spPr/>
        <p:txBody>
          <a:bodyPr/>
          <a:lstStyle/>
          <a:p>
            <a:fld id="{4D359846-B8D3-4747-A77B-54BA4A33C786}" type="slidenum">
              <a:rPr lang="ru-KZ" smtClean="0"/>
              <a:t>‹#›</a:t>
            </a:fld>
            <a:endParaRPr lang="ru-KZ"/>
          </a:p>
        </p:txBody>
      </p:sp>
    </p:spTree>
    <p:extLst>
      <p:ext uri="{BB962C8B-B14F-4D97-AF65-F5344CB8AC3E}">
        <p14:creationId xmlns:p14="http://schemas.microsoft.com/office/powerpoint/2010/main" val="22510605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211DFCFE-C644-4650-940F-8DFC2EF10974}"/>
              </a:ext>
            </a:extLst>
          </p:cNvPr>
          <p:cNvSpPr>
            <a:spLocks noGrp="1"/>
          </p:cNvSpPr>
          <p:nvPr>
            <p:ph type="title"/>
          </p:nvPr>
        </p:nvSpPr>
        <p:spPr/>
        <p:txBody>
          <a:bodyPr/>
          <a:lstStyle/>
          <a:p>
            <a:r>
              <a:rPr lang="ru-RU"/>
              <a:t>Образец заголовка</a:t>
            </a:r>
            <a:endParaRPr lang="ru-KZ"/>
          </a:p>
        </p:txBody>
      </p:sp>
      <p:sp>
        <p:nvSpPr>
          <p:cNvPr id="3" name="Дата 2">
            <a:extLst>
              <a:ext uri="{FF2B5EF4-FFF2-40B4-BE49-F238E27FC236}">
                <a16:creationId xmlns:a16="http://schemas.microsoft.com/office/drawing/2014/main" id="{DA2D6739-028F-46E4-A4B7-D4B146D35A7A}"/>
              </a:ext>
            </a:extLst>
          </p:cNvPr>
          <p:cNvSpPr>
            <a:spLocks noGrp="1"/>
          </p:cNvSpPr>
          <p:nvPr>
            <p:ph type="dt" sz="half" idx="10"/>
          </p:nvPr>
        </p:nvSpPr>
        <p:spPr/>
        <p:txBody>
          <a:bodyPr/>
          <a:lstStyle/>
          <a:p>
            <a:fld id="{41F087E7-CAB9-42F5-BBA9-B47FD60508B9}" type="datetimeFigureOut">
              <a:rPr lang="ru-KZ" smtClean="0"/>
              <a:t>15.04.2025</a:t>
            </a:fld>
            <a:endParaRPr lang="ru-KZ"/>
          </a:p>
        </p:txBody>
      </p:sp>
      <p:sp>
        <p:nvSpPr>
          <p:cNvPr id="4" name="Нижний колонтитул 3">
            <a:extLst>
              <a:ext uri="{FF2B5EF4-FFF2-40B4-BE49-F238E27FC236}">
                <a16:creationId xmlns:a16="http://schemas.microsoft.com/office/drawing/2014/main" id="{D43B3C0E-1A97-4EF5-98D0-A1BC12844D4B}"/>
              </a:ext>
            </a:extLst>
          </p:cNvPr>
          <p:cNvSpPr>
            <a:spLocks noGrp="1"/>
          </p:cNvSpPr>
          <p:nvPr>
            <p:ph type="ftr" sz="quarter" idx="11"/>
          </p:nvPr>
        </p:nvSpPr>
        <p:spPr/>
        <p:txBody>
          <a:bodyPr/>
          <a:lstStyle/>
          <a:p>
            <a:endParaRPr lang="ru-KZ"/>
          </a:p>
        </p:txBody>
      </p:sp>
      <p:sp>
        <p:nvSpPr>
          <p:cNvPr id="5" name="Номер слайда 4">
            <a:extLst>
              <a:ext uri="{FF2B5EF4-FFF2-40B4-BE49-F238E27FC236}">
                <a16:creationId xmlns:a16="http://schemas.microsoft.com/office/drawing/2014/main" id="{50709BFE-363A-4E52-B11A-BD2283307FE5}"/>
              </a:ext>
            </a:extLst>
          </p:cNvPr>
          <p:cNvSpPr>
            <a:spLocks noGrp="1"/>
          </p:cNvSpPr>
          <p:nvPr>
            <p:ph type="sldNum" sz="quarter" idx="12"/>
          </p:nvPr>
        </p:nvSpPr>
        <p:spPr/>
        <p:txBody>
          <a:bodyPr/>
          <a:lstStyle/>
          <a:p>
            <a:fld id="{4D359846-B8D3-4747-A77B-54BA4A33C786}" type="slidenum">
              <a:rPr lang="ru-KZ" smtClean="0"/>
              <a:t>‹#›</a:t>
            </a:fld>
            <a:endParaRPr lang="ru-KZ"/>
          </a:p>
        </p:txBody>
      </p:sp>
    </p:spTree>
    <p:extLst>
      <p:ext uri="{BB962C8B-B14F-4D97-AF65-F5344CB8AC3E}">
        <p14:creationId xmlns:p14="http://schemas.microsoft.com/office/powerpoint/2010/main" val="4026046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a:extLst>
              <a:ext uri="{FF2B5EF4-FFF2-40B4-BE49-F238E27FC236}">
                <a16:creationId xmlns:a16="http://schemas.microsoft.com/office/drawing/2014/main" id="{99C9A07B-7FA2-4ED2-8DD7-6E69520F178D}"/>
              </a:ext>
            </a:extLst>
          </p:cNvPr>
          <p:cNvSpPr>
            <a:spLocks noGrp="1"/>
          </p:cNvSpPr>
          <p:nvPr>
            <p:ph type="dt" sz="half" idx="10"/>
          </p:nvPr>
        </p:nvSpPr>
        <p:spPr/>
        <p:txBody>
          <a:bodyPr/>
          <a:lstStyle/>
          <a:p>
            <a:fld id="{41F087E7-CAB9-42F5-BBA9-B47FD60508B9}" type="datetimeFigureOut">
              <a:rPr lang="ru-KZ" smtClean="0"/>
              <a:t>15.04.2025</a:t>
            </a:fld>
            <a:endParaRPr lang="ru-KZ"/>
          </a:p>
        </p:txBody>
      </p:sp>
      <p:sp>
        <p:nvSpPr>
          <p:cNvPr id="3" name="Нижний колонтитул 2">
            <a:extLst>
              <a:ext uri="{FF2B5EF4-FFF2-40B4-BE49-F238E27FC236}">
                <a16:creationId xmlns:a16="http://schemas.microsoft.com/office/drawing/2014/main" id="{1F369BFD-1520-4F67-90FC-B5AC55B1AEC1}"/>
              </a:ext>
            </a:extLst>
          </p:cNvPr>
          <p:cNvSpPr>
            <a:spLocks noGrp="1"/>
          </p:cNvSpPr>
          <p:nvPr>
            <p:ph type="ftr" sz="quarter" idx="11"/>
          </p:nvPr>
        </p:nvSpPr>
        <p:spPr/>
        <p:txBody>
          <a:bodyPr/>
          <a:lstStyle/>
          <a:p>
            <a:endParaRPr lang="ru-KZ"/>
          </a:p>
        </p:txBody>
      </p:sp>
      <p:sp>
        <p:nvSpPr>
          <p:cNvPr id="4" name="Номер слайда 3">
            <a:extLst>
              <a:ext uri="{FF2B5EF4-FFF2-40B4-BE49-F238E27FC236}">
                <a16:creationId xmlns:a16="http://schemas.microsoft.com/office/drawing/2014/main" id="{48AD1B08-482D-42E8-A63E-D1A9608282DC}"/>
              </a:ext>
            </a:extLst>
          </p:cNvPr>
          <p:cNvSpPr>
            <a:spLocks noGrp="1"/>
          </p:cNvSpPr>
          <p:nvPr>
            <p:ph type="sldNum" sz="quarter" idx="12"/>
          </p:nvPr>
        </p:nvSpPr>
        <p:spPr/>
        <p:txBody>
          <a:bodyPr/>
          <a:lstStyle/>
          <a:p>
            <a:fld id="{4D359846-B8D3-4747-A77B-54BA4A33C786}" type="slidenum">
              <a:rPr lang="ru-KZ" smtClean="0"/>
              <a:t>‹#›</a:t>
            </a:fld>
            <a:endParaRPr lang="ru-KZ"/>
          </a:p>
        </p:txBody>
      </p:sp>
    </p:spTree>
    <p:extLst>
      <p:ext uri="{BB962C8B-B14F-4D97-AF65-F5344CB8AC3E}">
        <p14:creationId xmlns:p14="http://schemas.microsoft.com/office/powerpoint/2010/main" val="15143079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03F42338-405A-49FC-8E4C-45CA19F2D999}"/>
              </a:ext>
            </a:extLst>
          </p:cNvPr>
          <p:cNvSpPr>
            <a:spLocks noGrp="1"/>
          </p:cNvSpPr>
          <p:nvPr>
            <p:ph type="title"/>
          </p:nvPr>
        </p:nvSpPr>
        <p:spPr>
          <a:xfrm>
            <a:off x="839788" y="457200"/>
            <a:ext cx="3932237" cy="1600200"/>
          </a:xfrm>
        </p:spPr>
        <p:txBody>
          <a:bodyPr anchor="b"/>
          <a:lstStyle>
            <a:lvl1pPr>
              <a:defRPr sz="3200"/>
            </a:lvl1pPr>
          </a:lstStyle>
          <a:p>
            <a:r>
              <a:rPr lang="ru-RU"/>
              <a:t>Образец заголовка</a:t>
            </a:r>
            <a:endParaRPr lang="ru-KZ"/>
          </a:p>
        </p:txBody>
      </p:sp>
      <p:sp>
        <p:nvSpPr>
          <p:cNvPr id="3" name="Объект 2">
            <a:extLst>
              <a:ext uri="{FF2B5EF4-FFF2-40B4-BE49-F238E27FC236}">
                <a16:creationId xmlns:a16="http://schemas.microsoft.com/office/drawing/2014/main" id="{B30A3FCE-BF1D-47EB-B6D8-7E28312934E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ru-KZ"/>
          </a:p>
        </p:txBody>
      </p:sp>
      <p:sp>
        <p:nvSpPr>
          <p:cNvPr id="4" name="Текст 3">
            <a:extLst>
              <a:ext uri="{FF2B5EF4-FFF2-40B4-BE49-F238E27FC236}">
                <a16:creationId xmlns:a16="http://schemas.microsoft.com/office/drawing/2014/main" id="{9060B99F-8606-4262-AFE2-21322BE056B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4">
            <a:extLst>
              <a:ext uri="{FF2B5EF4-FFF2-40B4-BE49-F238E27FC236}">
                <a16:creationId xmlns:a16="http://schemas.microsoft.com/office/drawing/2014/main" id="{3AA64848-CB6C-4071-92EA-2A8160E7079B}"/>
              </a:ext>
            </a:extLst>
          </p:cNvPr>
          <p:cNvSpPr>
            <a:spLocks noGrp="1"/>
          </p:cNvSpPr>
          <p:nvPr>
            <p:ph type="dt" sz="half" idx="10"/>
          </p:nvPr>
        </p:nvSpPr>
        <p:spPr/>
        <p:txBody>
          <a:bodyPr/>
          <a:lstStyle/>
          <a:p>
            <a:fld id="{41F087E7-CAB9-42F5-BBA9-B47FD60508B9}" type="datetimeFigureOut">
              <a:rPr lang="ru-KZ" smtClean="0"/>
              <a:t>15.04.2025</a:t>
            </a:fld>
            <a:endParaRPr lang="ru-KZ"/>
          </a:p>
        </p:txBody>
      </p:sp>
      <p:sp>
        <p:nvSpPr>
          <p:cNvPr id="6" name="Нижний колонтитул 5">
            <a:extLst>
              <a:ext uri="{FF2B5EF4-FFF2-40B4-BE49-F238E27FC236}">
                <a16:creationId xmlns:a16="http://schemas.microsoft.com/office/drawing/2014/main" id="{0CE4FA70-8236-49C2-9B2E-F89467D8C830}"/>
              </a:ext>
            </a:extLst>
          </p:cNvPr>
          <p:cNvSpPr>
            <a:spLocks noGrp="1"/>
          </p:cNvSpPr>
          <p:nvPr>
            <p:ph type="ftr" sz="quarter" idx="11"/>
          </p:nvPr>
        </p:nvSpPr>
        <p:spPr/>
        <p:txBody>
          <a:bodyPr/>
          <a:lstStyle/>
          <a:p>
            <a:endParaRPr lang="ru-KZ"/>
          </a:p>
        </p:txBody>
      </p:sp>
      <p:sp>
        <p:nvSpPr>
          <p:cNvPr id="7" name="Номер слайда 6">
            <a:extLst>
              <a:ext uri="{FF2B5EF4-FFF2-40B4-BE49-F238E27FC236}">
                <a16:creationId xmlns:a16="http://schemas.microsoft.com/office/drawing/2014/main" id="{682C7DD6-8DF7-49E8-89B9-0CC5E4EFED79}"/>
              </a:ext>
            </a:extLst>
          </p:cNvPr>
          <p:cNvSpPr>
            <a:spLocks noGrp="1"/>
          </p:cNvSpPr>
          <p:nvPr>
            <p:ph type="sldNum" sz="quarter" idx="12"/>
          </p:nvPr>
        </p:nvSpPr>
        <p:spPr/>
        <p:txBody>
          <a:bodyPr/>
          <a:lstStyle/>
          <a:p>
            <a:fld id="{4D359846-B8D3-4747-A77B-54BA4A33C786}" type="slidenum">
              <a:rPr lang="ru-KZ" smtClean="0"/>
              <a:t>‹#›</a:t>
            </a:fld>
            <a:endParaRPr lang="ru-KZ"/>
          </a:p>
        </p:txBody>
      </p:sp>
    </p:spTree>
    <p:extLst>
      <p:ext uri="{BB962C8B-B14F-4D97-AF65-F5344CB8AC3E}">
        <p14:creationId xmlns:p14="http://schemas.microsoft.com/office/powerpoint/2010/main" val="221554304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6CF374FA-3228-435C-B020-5C97C0409860}"/>
              </a:ext>
            </a:extLst>
          </p:cNvPr>
          <p:cNvSpPr>
            <a:spLocks noGrp="1"/>
          </p:cNvSpPr>
          <p:nvPr>
            <p:ph type="title"/>
          </p:nvPr>
        </p:nvSpPr>
        <p:spPr>
          <a:xfrm>
            <a:off x="839788" y="457200"/>
            <a:ext cx="3932237" cy="1600200"/>
          </a:xfrm>
        </p:spPr>
        <p:txBody>
          <a:bodyPr anchor="b"/>
          <a:lstStyle>
            <a:lvl1pPr>
              <a:defRPr sz="3200"/>
            </a:lvl1pPr>
          </a:lstStyle>
          <a:p>
            <a:r>
              <a:rPr lang="ru-RU"/>
              <a:t>Образец заголовка</a:t>
            </a:r>
            <a:endParaRPr lang="ru-KZ"/>
          </a:p>
        </p:txBody>
      </p:sp>
      <p:sp>
        <p:nvSpPr>
          <p:cNvPr id="3" name="Рисунок 2">
            <a:extLst>
              <a:ext uri="{FF2B5EF4-FFF2-40B4-BE49-F238E27FC236}">
                <a16:creationId xmlns:a16="http://schemas.microsoft.com/office/drawing/2014/main" id="{2F22BA82-713E-46BC-9DD7-C44C0ED0149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KZ"/>
          </a:p>
        </p:txBody>
      </p:sp>
      <p:sp>
        <p:nvSpPr>
          <p:cNvPr id="4" name="Текст 3">
            <a:extLst>
              <a:ext uri="{FF2B5EF4-FFF2-40B4-BE49-F238E27FC236}">
                <a16:creationId xmlns:a16="http://schemas.microsoft.com/office/drawing/2014/main" id="{F586E144-D6D6-4CC8-AD2E-E56F5A6B5A4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4">
            <a:extLst>
              <a:ext uri="{FF2B5EF4-FFF2-40B4-BE49-F238E27FC236}">
                <a16:creationId xmlns:a16="http://schemas.microsoft.com/office/drawing/2014/main" id="{894C6251-BDE0-46CF-9AD6-54C77FFED410}"/>
              </a:ext>
            </a:extLst>
          </p:cNvPr>
          <p:cNvSpPr>
            <a:spLocks noGrp="1"/>
          </p:cNvSpPr>
          <p:nvPr>
            <p:ph type="dt" sz="half" idx="10"/>
          </p:nvPr>
        </p:nvSpPr>
        <p:spPr/>
        <p:txBody>
          <a:bodyPr/>
          <a:lstStyle/>
          <a:p>
            <a:fld id="{41F087E7-CAB9-42F5-BBA9-B47FD60508B9}" type="datetimeFigureOut">
              <a:rPr lang="ru-KZ" smtClean="0"/>
              <a:t>15.04.2025</a:t>
            </a:fld>
            <a:endParaRPr lang="ru-KZ"/>
          </a:p>
        </p:txBody>
      </p:sp>
      <p:sp>
        <p:nvSpPr>
          <p:cNvPr id="6" name="Нижний колонтитул 5">
            <a:extLst>
              <a:ext uri="{FF2B5EF4-FFF2-40B4-BE49-F238E27FC236}">
                <a16:creationId xmlns:a16="http://schemas.microsoft.com/office/drawing/2014/main" id="{34A05A8B-DB3C-4A45-8358-50ED270AE3A5}"/>
              </a:ext>
            </a:extLst>
          </p:cNvPr>
          <p:cNvSpPr>
            <a:spLocks noGrp="1"/>
          </p:cNvSpPr>
          <p:nvPr>
            <p:ph type="ftr" sz="quarter" idx="11"/>
          </p:nvPr>
        </p:nvSpPr>
        <p:spPr/>
        <p:txBody>
          <a:bodyPr/>
          <a:lstStyle/>
          <a:p>
            <a:endParaRPr lang="ru-KZ"/>
          </a:p>
        </p:txBody>
      </p:sp>
      <p:sp>
        <p:nvSpPr>
          <p:cNvPr id="7" name="Номер слайда 6">
            <a:extLst>
              <a:ext uri="{FF2B5EF4-FFF2-40B4-BE49-F238E27FC236}">
                <a16:creationId xmlns:a16="http://schemas.microsoft.com/office/drawing/2014/main" id="{87F772AD-A519-41E7-9C50-BA2238DEE3F3}"/>
              </a:ext>
            </a:extLst>
          </p:cNvPr>
          <p:cNvSpPr>
            <a:spLocks noGrp="1"/>
          </p:cNvSpPr>
          <p:nvPr>
            <p:ph type="sldNum" sz="quarter" idx="12"/>
          </p:nvPr>
        </p:nvSpPr>
        <p:spPr/>
        <p:txBody>
          <a:bodyPr/>
          <a:lstStyle/>
          <a:p>
            <a:fld id="{4D359846-B8D3-4747-A77B-54BA4A33C786}" type="slidenum">
              <a:rPr lang="ru-KZ" smtClean="0"/>
              <a:t>‹#›</a:t>
            </a:fld>
            <a:endParaRPr lang="ru-KZ"/>
          </a:p>
        </p:txBody>
      </p:sp>
    </p:spTree>
    <p:extLst>
      <p:ext uri="{BB962C8B-B14F-4D97-AF65-F5344CB8AC3E}">
        <p14:creationId xmlns:p14="http://schemas.microsoft.com/office/powerpoint/2010/main" val="385836362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1E0A0E15-3A7A-4C33-B8CC-ABD920862BC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ru-KZ"/>
          </a:p>
        </p:txBody>
      </p:sp>
      <p:sp>
        <p:nvSpPr>
          <p:cNvPr id="3" name="Текст 2">
            <a:extLst>
              <a:ext uri="{FF2B5EF4-FFF2-40B4-BE49-F238E27FC236}">
                <a16:creationId xmlns:a16="http://schemas.microsoft.com/office/drawing/2014/main" id="{BD2404E1-7B24-4E02-A442-4AEDF35E3A3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ru-KZ"/>
          </a:p>
        </p:txBody>
      </p:sp>
      <p:sp>
        <p:nvSpPr>
          <p:cNvPr id="4" name="Дата 3">
            <a:extLst>
              <a:ext uri="{FF2B5EF4-FFF2-40B4-BE49-F238E27FC236}">
                <a16:creationId xmlns:a16="http://schemas.microsoft.com/office/drawing/2014/main" id="{20B0B7BA-9E17-4186-92DB-BA06BC5545A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1F087E7-CAB9-42F5-BBA9-B47FD60508B9}" type="datetimeFigureOut">
              <a:rPr lang="ru-KZ" smtClean="0"/>
              <a:t>15.04.2025</a:t>
            </a:fld>
            <a:endParaRPr lang="ru-KZ"/>
          </a:p>
        </p:txBody>
      </p:sp>
      <p:sp>
        <p:nvSpPr>
          <p:cNvPr id="5" name="Нижний колонтитул 4">
            <a:extLst>
              <a:ext uri="{FF2B5EF4-FFF2-40B4-BE49-F238E27FC236}">
                <a16:creationId xmlns:a16="http://schemas.microsoft.com/office/drawing/2014/main" id="{0830C634-9B67-4359-AC0D-DBD769A316A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KZ"/>
          </a:p>
        </p:txBody>
      </p:sp>
      <p:sp>
        <p:nvSpPr>
          <p:cNvPr id="6" name="Номер слайда 5">
            <a:extLst>
              <a:ext uri="{FF2B5EF4-FFF2-40B4-BE49-F238E27FC236}">
                <a16:creationId xmlns:a16="http://schemas.microsoft.com/office/drawing/2014/main" id="{8DDB20BE-B00E-449A-8A48-CA7D04B013A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D359846-B8D3-4747-A77B-54BA4A33C786}" type="slidenum">
              <a:rPr lang="ru-KZ" smtClean="0"/>
              <a:t>‹#›</a:t>
            </a:fld>
            <a:endParaRPr lang="ru-KZ"/>
          </a:p>
        </p:txBody>
      </p:sp>
    </p:spTree>
    <p:extLst>
      <p:ext uri="{BB962C8B-B14F-4D97-AF65-F5344CB8AC3E}">
        <p14:creationId xmlns:p14="http://schemas.microsoft.com/office/powerpoint/2010/main" val="155610204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K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s://istina.msu.ru/workers/512439/" TargetMode="External"/><Relationship Id="rId7" Type="http://schemas.openxmlformats.org/officeDocument/2006/relationships/hyperlink" Target="https://istina.msu.ru/workers/461609/" TargetMode="External"/><Relationship Id="rId2" Type="http://schemas.openxmlformats.org/officeDocument/2006/relationships/hyperlink" Target="https://istina.msu.ru/workers/465014/" TargetMode="External"/><Relationship Id="rId1" Type="http://schemas.openxmlformats.org/officeDocument/2006/relationships/slideLayout" Target="../slideLayouts/slideLayout2.xml"/><Relationship Id="rId6" Type="http://schemas.openxmlformats.org/officeDocument/2006/relationships/hyperlink" Target="https://istina.msu.ru/workers/430196/" TargetMode="External"/><Relationship Id="rId5" Type="http://schemas.openxmlformats.org/officeDocument/2006/relationships/hyperlink" Target="https://istina.msu.ru/workers/476413/" TargetMode="External"/><Relationship Id="rId4" Type="http://schemas.openxmlformats.org/officeDocument/2006/relationships/hyperlink" Target="https://istina.msu.ru/workers/430301/" TargetMode="Externa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hyperlink" Target="https://psy.su/persons/100_psihologov_rossii/psy/6288/"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BCC22A72-6B9A-4660-BBCD-07998EA62EC6}"/>
              </a:ext>
            </a:extLst>
          </p:cNvPr>
          <p:cNvSpPr>
            <a:spLocks noGrp="1"/>
          </p:cNvSpPr>
          <p:nvPr>
            <p:ph type="ctrTitle"/>
          </p:nvPr>
        </p:nvSpPr>
        <p:spPr>
          <a:xfrm>
            <a:off x="1524000" y="1122362"/>
            <a:ext cx="9144000" cy="3197389"/>
          </a:xfrm>
          <a:solidFill>
            <a:schemeClr val="accent4">
              <a:lumMod val="40000"/>
              <a:lumOff val="60000"/>
            </a:schemeClr>
          </a:solidFill>
        </p:spPr>
        <p:txBody>
          <a:bodyPr>
            <a:normAutofit/>
          </a:bodyPr>
          <a:lstStyle/>
          <a:p>
            <a:r>
              <a:rPr lang="ru-KZ" sz="3600" b="1" dirty="0">
                <a:latin typeface="Arial" panose="020B0604020202020204" pitchFamily="34" charset="0"/>
                <a:cs typeface="Arial" panose="020B0604020202020204" pitchFamily="34" charset="0"/>
              </a:rPr>
              <a:t>Л</a:t>
            </a:r>
            <a:r>
              <a:rPr lang="ru-RU" sz="3600" b="1" dirty="0" err="1">
                <a:latin typeface="Arial" panose="020B0604020202020204" pitchFamily="34" charset="0"/>
                <a:cs typeface="Arial" panose="020B0604020202020204" pitchFamily="34" charset="0"/>
              </a:rPr>
              <a:t>екция</a:t>
            </a:r>
            <a:r>
              <a:rPr lang="ru-KZ" sz="3600" b="1" dirty="0">
                <a:latin typeface="Arial" panose="020B0604020202020204" pitchFamily="34" charset="0"/>
                <a:cs typeface="Arial" panose="020B0604020202020204" pitchFamily="34" charset="0"/>
              </a:rPr>
              <a:t> 12.</a:t>
            </a:r>
            <a:r>
              <a:rPr lang="kk-KZ" sz="3600" b="1" dirty="0">
                <a:latin typeface="Arial" panose="020B0604020202020204" pitchFamily="34" charset="0"/>
                <a:cs typeface="Arial" panose="020B0604020202020204" pitchFamily="34" charset="0"/>
              </a:rPr>
              <a:t> А</a:t>
            </a:r>
            <a:r>
              <a:rPr lang="ru-KZ" sz="3600" b="1" dirty="0" err="1">
                <a:latin typeface="Arial" panose="020B0604020202020204" pitchFamily="34" charset="0"/>
                <a:cs typeface="Arial" panose="020B0604020202020204" pitchFamily="34" charset="0"/>
              </a:rPr>
              <a:t>ктуальные</a:t>
            </a:r>
            <a:r>
              <a:rPr lang="ru-KZ" sz="3600" b="1" dirty="0">
                <a:latin typeface="Arial" panose="020B0604020202020204" pitchFamily="34" charset="0"/>
                <a:cs typeface="Arial" panose="020B0604020202020204" pitchFamily="34" charset="0"/>
              </a:rPr>
              <a:t> исследования личностных, когнитивных и физиологических изменений</a:t>
            </a:r>
            <a:br>
              <a:rPr lang="ru-KZ" dirty="0"/>
            </a:br>
            <a:endParaRPr lang="ru-KZ" dirty="0"/>
          </a:p>
        </p:txBody>
      </p:sp>
      <p:sp>
        <p:nvSpPr>
          <p:cNvPr id="3" name="Подзаголовок 2">
            <a:extLst>
              <a:ext uri="{FF2B5EF4-FFF2-40B4-BE49-F238E27FC236}">
                <a16:creationId xmlns:a16="http://schemas.microsoft.com/office/drawing/2014/main" id="{2148E800-AF5E-42F0-A48D-245249C6F322}"/>
              </a:ext>
            </a:extLst>
          </p:cNvPr>
          <p:cNvSpPr>
            <a:spLocks noGrp="1"/>
          </p:cNvSpPr>
          <p:nvPr>
            <p:ph type="subTitle" idx="1"/>
          </p:nvPr>
        </p:nvSpPr>
        <p:spPr>
          <a:xfrm>
            <a:off x="1524000" y="4677102"/>
            <a:ext cx="9144000" cy="580697"/>
          </a:xfrm>
        </p:spPr>
        <p:txBody>
          <a:bodyPr/>
          <a:lstStyle/>
          <a:p>
            <a:r>
              <a:rPr lang="ru-RU" dirty="0"/>
              <a:t>Курс Психология изменений и личностное развитие</a:t>
            </a:r>
            <a:endParaRPr lang="ru-KZ" dirty="0"/>
          </a:p>
          <a:p>
            <a:endParaRPr lang="ru-KZ" dirty="0"/>
          </a:p>
        </p:txBody>
      </p:sp>
    </p:spTree>
    <p:extLst>
      <p:ext uri="{BB962C8B-B14F-4D97-AF65-F5344CB8AC3E}">
        <p14:creationId xmlns:p14="http://schemas.microsoft.com/office/powerpoint/2010/main" val="226804018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4C40208B-CC8D-4850-A8A8-0D31F74F7AD3}"/>
              </a:ext>
            </a:extLst>
          </p:cNvPr>
          <p:cNvSpPr>
            <a:spLocks noGrp="1"/>
          </p:cNvSpPr>
          <p:nvPr>
            <p:ph type="title"/>
          </p:nvPr>
        </p:nvSpPr>
        <p:spPr>
          <a:xfrm>
            <a:off x="294289" y="39305"/>
            <a:ext cx="11761075" cy="1253467"/>
          </a:xfrm>
        </p:spPr>
        <p:txBody>
          <a:bodyPr>
            <a:noAutofit/>
          </a:bodyPr>
          <a:lstStyle/>
          <a:p>
            <a:r>
              <a:rPr lang="ru-RU" sz="2000" b="1" i="1" dirty="0">
                <a:solidFill>
                  <a:srgbClr val="FF0000"/>
                </a:solidFill>
                <a:latin typeface="Arial" panose="020B0604020202020204" pitchFamily="34" charset="0"/>
                <a:cs typeface="Arial" panose="020B0604020202020204" pitchFamily="34" charset="0"/>
              </a:rPr>
              <a:t>Статья «Современные аспекты изучения когнитивной сферы в развитии ребенка» (Маслова О.И., Баранов А.А., </a:t>
            </a:r>
            <a:r>
              <a:rPr lang="ru-RU" sz="2000" b="1" i="1" dirty="0" err="1">
                <a:solidFill>
                  <a:srgbClr val="FF0000"/>
                </a:solidFill>
                <a:latin typeface="Arial" panose="020B0604020202020204" pitchFamily="34" charset="0"/>
                <a:cs typeface="Arial" panose="020B0604020202020204" pitchFamily="34" charset="0"/>
              </a:rPr>
              <a:t>Намазова</a:t>
            </a:r>
            <a:r>
              <a:rPr lang="ru-RU" sz="2000" b="1" i="1" dirty="0">
                <a:solidFill>
                  <a:srgbClr val="FF0000"/>
                </a:solidFill>
                <a:latin typeface="Arial" panose="020B0604020202020204" pitchFamily="34" charset="0"/>
                <a:cs typeface="Arial" panose="020B0604020202020204" pitchFamily="34" charset="0"/>
              </a:rPr>
              <a:t>-Баранова Л.С. и др., 2012 г.)</a:t>
            </a:r>
            <a:br>
              <a:rPr lang="ru-RU" sz="2000" b="1" dirty="0">
                <a:solidFill>
                  <a:srgbClr val="FF0000"/>
                </a:solidFill>
                <a:latin typeface="Arial" panose="020B0604020202020204" pitchFamily="34" charset="0"/>
                <a:cs typeface="Arial" panose="020B0604020202020204" pitchFamily="34" charset="0"/>
              </a:rPr>
            </a:br>
            <a:r>
              <a:rPr lang="ru-RU" sz="2000" b="1" dirty="0">
                <a:solidFill>
                  <a:schemeClr val="tx1">
                    <a:lumMod val="95000"/>
                    <a:lumOff val="5000"/>
                  </a:schemeClr>
                </a:solidFill>
                <a:latin typeface="Arial" panose="020B0604020202020204" pitchFamily="34" charset="0"/>
                <a:cs typeface="Arial" panose="020B0604020202020204" pitchFamily="34" charset="0"/>
              </a:rPr>
              <a:t>Приводится исследование развития когнитивных функций мозга у детей сквозь призму их клинической значимости и применения.</a:t>
            </a:r>
            <a:endParaRPr lang="ru-KZ" sz="2000" b="1" dirty="0">
              <a:solidFill>
                <a:schemeClr val="tx1">
                  <a:lumMod val="95000"/>
                  <a:lumOff val="5000"/>
                </a:schemeClr>
              </a:solidFill>
              <a:latin typeface="Arial" panose="020B0604020202020204" pitchFamily="34" charset="0"/>
              <a:cs typeface="Arial" panose="020B0604020202020204" pitchFamily="34" charset="0"/>
            </a:endParaRPr>
          </a:p>
        </p:txBody>
      </p:sp>
      <p:sp>
        <p:nvSpPr>
          <p:cNvPr id="3" name="Объект 2">
            <a:extLst>
              <a:ext uri="{FF2B5EF4-FFF2-40B4-BE49-F238E27FC236}">
                <a16:creationId xmlns:a16="http://schemas.microsoft.com/office/drawing/2014/main" id="{1955F796-C904-4D7F-800C-25487532DD93}"/>
              </a:ext>
            </a:extLst>
          </p:cNvPr>
          <p:cNvSpPr>
            <a:spLocks noGrp="1"/>
          </p:cNvSpPr>
          <p:nvPr>
            <p:ph idx="1"/>
          </p:nvPr>
        </p:nvSpPr>
        <p:spPr>
          <a:xfrm>
            <a:off x="294289" y="1418897"/>
            <a:ext cx="11624441" cy="5307724"/>
          </a:xfrm>
        </p:spPr>
        <p:txBody>
          <a:bodyPr>
            <a:noAutofit/>
          </a:bodyPr>
          <a:lstStyle/>
          <a:p>
            <a:pPr algn="just"/>
            <a:r>
              <a:rPr lang="ru-RU" sz="1600" dirty="0">
                <a:solidFill>
                  <a:schemeClr val="tx1">
                    <a:lumMod val="95000"/>
                    <a:lumOff val="5000"/>
                  </a:schemeClr>
                </a:solidFill>
                <a:latin typeface="Arial" panose="020B0604020202020204" pitchFamily="34" charset="0"/>
                <a:cs typeface="Arial" panose="020B0604020202020204" pitchFamily="34" charset="0"/>
              </a:rPr>
              <a:t>Анализируются варианты и закономерности развития в норме, патологии и на их границе; патологическое развитие когнитивной деятельности; зарождение и трансформация основных симптомов и синдромов когнитивных нарушений.</a:t>
            </a:r>
          </a:p>
          <a:p>
            <a:pPr algn="just"/>
            <a:r>
              <a:rPr lang="ru-RU" sz="1600" dirty="0">
                <a:solidFill>
                  <a:schemeClr val="tx1">
                    <a:lumMod val="95000"/>
                    <a:lumOff val="5000"/>
                  </a:schemeClr>
                </a:solidFill>
                <a:latin typeface="Arial" panose="020B0604020202020204" pitchFamily="34" charset="0"/>
                <a:cs typeface="Arial" panose="020B0604020202020204" pitchFamily="34" charset="0"/>
              </a:rPr>
              <a:t>Установлено, что на ранних этапах развития ребенка когнитивные нарушения нередко маскируются под патологию моторного развития.</a:t>
            </a:r>
          </a:p>
          <a:p>
            <a:pPr algn="just"/>
            <a:r>
              <a:rPr lang="ru-RU" sz="1600" dirty="0">
                <a:solidFill>
                  <a:schemeClr val="tx1">
                    <a:lumMod val="95000"/>
                    <a:lumOff val="5000"/>
                  </a:schemeClr>
                </a:solidFill>
                <a:latin typeface="Arial" panose="020B0604020202020204" pitchFamily="34" charset="0"/>
                <a:cs typeface="Arial" panose="020B0604020202020204" pitchFamily="34" charset="0"/>
              </a:rPr>
              <a:t>Исходя из понимания единства биологического и социального, видно, что нарушение функционирования органов и систем детского организма, и особенно нервной системы, неизбежно сказывается на процессе психического развития ребенка. Становится понятно, что система восстановительной помощи ребенку должна быть построена в виде комплексного воздействия как на органическую природу болезни или патологическое состояние, так и на социальную составляющую психического развития.</a:t>
            </a:r>
          </a:p>
          <a:p>
            <a:pPr algn="just"/>
            <a:r>
              <a:rPr lang="ru-RU" sz="1600" dirty="0">
                <a:latin typeface="Arial" panose="020B0604020202020204" pitchFamily="34" charset="0"/>
                <a:cs typeface="Arial" panose="020B0604020202020204" pitchFamily="34" charset="0"/>
              </a:rPr>
              <a:t>Диапазон изменений </a:t>
            </a:r>
            <a:r>
              <a:rPr lang="ru-RU" sz="1600" dirty="0" err="1">
                <a:latin typeface="Arial" panose="020B0604020202020204" pitchFamily="34" charset="0"/>
                <a:cs typeface="Arial" panose="020B0604020202020204" pitchFamily="34" charset="0"/>
              </a:rPr>
              <a:t>мнестических</a:t>
            </a:r>
            <a:r>
              <a:rPr lang="ru-RU" sz="1600" dirty="0">
                <a:latin typeface="Arial" panose="020B0604020202020204" pitchFamily="34" charset="0"/>
                <a:cs typeface="Arial" panose="020B0604020202020204" pitchFamily="34" charset="0"/>
              </a:rPr>
              <a:t>, мыслительных, когнитивных и многих высших психических процессов ребенка различен в зависимости от возраста, нозологического процесса, патологического состояния в нервной системе или соматической патологии, однако, при этом есть дети с физиологической нормой когнитивно-социального функционирования с успешным развитием и качественной учебой, а также дети одаренные и гениальные</a:t>
            </a:r>
            <a:endParaRPr lang="ru-RU" sz="1600" dirty="0">
              <a:solidFill>
                <a:schemeClr val="tx1">
                  <a:lumMod val="95000"/>
                  <a:lumOff val="5000"/>
                </a:schemeClr>
              </a:solidFill>
              <a:latin typeface="Arial" panose="020B0604020202020204" pitchFamily="34" charset="0"/>
              <a:cs typeface="Arial" panose="020B0604020202020204" pitchFamily="34" charset="0"/>
            </a:endParaRPr>
          </a:p>
          <a:p>
            <a:pPr algn="just"/>
            <a:r>
              <a:rPr lang="ru-RU" sz="1600" dirty="0">
                <a:solidFill>
                  <a:schemeClr val="tx1">
                    <a:lumMod val="95000"/>
                    <a:lumOff val="5000"/>
                  </a:schemeClr>
                </a:solidFill>
                <a:latin typeface="Arial" panose="020B0604020202020204" pitchFamily="34" charset="0"/>
                <a:cs typeface="Arial" panose="020B0604020202020204" pitchFamily="34" charset="0"/>
              </a:rPr>
              <a:t>К выявленным причинам школьной неуспешности относятся когнитивные расстройства, психическая незрелость к началу обучения, ряд психологических факторов (негативизм, оппозиционное поведение и др.), особенности развития (леворукость, акцентуации личности, невротические реакции), расстройства психиатрического круга (неврозы, депрессии), воздействие социальных факторов (семья, школа, общество).</a:t>
            </a:r>
          </a:p>
          <a:p>
            <a:pPr algn="just"/>
            <a:r>
              <a:rPr lang="ru-RU" sz="1600" dirty="0">
                <a:latin typeface="Arial" panose="020B0604020202020204" pitchFamily="34" charset="0"/>
                <a:cs typeface="Arial" panose="020B0604020202020204" pitchFamily="34" charset="0"/>
              </a:rPr>
              <a:t>Предложен алгоритм диагностики состояния когнитивной сферы.</a:t>
            </a:r>
            <a:endParaRPr lang="ru-KZ" sz="1600" dirty="0">
              <a:solidFill>
                <a:schemeClr val="tx1">
                  <a:lumMod val="95000"/>
                  <a:lumOff val="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09663932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331FD6FA-3697-4E5C-BE6D-7BE9581383B7}"/>
              </a:ext>
            </a:extLst>
          </p:cNvPr>
          <p:cNvSpPr>
            <a:spLocks noGrp="1"/>
          </p:cNvSpPr>
          <p:nvPr>
            <p:ph type="title"/>
          </p:nvPr>
        </p:nvSpPr>
        <p:spPr>
          <a:xfrm>
            <a:off x="220717" y="157656"/>
            <a:ext cx="11782097" cy="1208690"/>
          </a:xfrm>
        </p:spPr>
        <p:txBody>
          <a:bodyPr>
            <a:noAutofit/>
          </a:bodyPr>
          <a:lstStyle/>
          <a:p>
            <a:br>
              <a:rPr lang="ru-RU" sz="2000" b="1" dirty="0">
                <a:solidFill>
                  <a:srgbClr val="FF0000"/>
                </a:solidFill>
                <a:latin typeface="Arial" panose="020B0604020202020204" pitchFamily="34" charset="0"/>
                <a:cs typeface="Arial" panose="020B0604020202020204" pitchFamily="34" charset="0"/>
              </a:rPr>
            </a:br>
            <a:r>
              <a:rPr lang="ru-RU" sz="2000" b="1" dirty="0">
                <a:solidFill>
                  <a:srgbClr val="FF0000"/>
                </a:solidFill>
                <a:latin typeface="Arial" panose="020B0604020202020204" pitchFamily="34" charset="0"/>
                <a:cs typeface="Arial" panose="020B0604020202020204" pitchFamily="34" charset="0"/>
              </a:rPr>
              <a:t>Научный отчёт «Когнитивные процессы и функциональные состояния: общепсихологический, нейропсихологический и психофизиологический анализ» (</a:t>
            </a:r>
            <a:r>
              <a:rPr lang="ru-RU" sz="2000" b="1" u="sng" dirty="0" err="1">
                <a:solidFill>
                  <a:srgbClr val="FF0000"/>
                </a:solidFill>
                <a:latin typeface="Arial" panose="020B0604020202020204" pitchFamily="34" charset="0"/>
                <a:cs typeface="Arial" panose="020B0604020202020204" pitchFamily="34" charset="0"/>
                <a:hlinkClick r:id="rId2" tooltip="Ахутина Татьяна Васильевна (перейти на страницу сотрудника)">
                  <a:extLst>
                    <a:ext uri="{A12FA001-AC4F-418D-AE19-62706E023703}">
                      <ahyp:hlinkClr xmlns:ahyp="http://schemas.microsoft.com/office/drawing/2018/hyperlinkcolor" val="tx"/>
                    </a:ext>
                  </a:extLst>
                </a:hlinkClick>
              </a:rPr>
              <a:t>Ахутина</a:t>
            </a:r>
            <a:r>
              <a:rPr lang="ru-RU" sz="2000" b="1" u="sng" dirty="0">
                <a:solidFill>
                  <a:srgbClr val="FF0000"/>
                </a:solidFill>
                <a:latin typeface="Arial" panose="020B0604020202020204" pitchFamily="34" charset="0"/>
                <a:cs typeface="Arial" panose="020B0604020202020204" pitchFamily="34" charset="0"/>
                <a:hlinkClick r:id="rId2" tooltip="Ахутина Татьяна Васильевна (перейти на страницу сотрудника)">
                  <a:extLst>
                    <a:ext uri="{A12FA001-AC4F-418D-AE19-62706E023703}">
                      <ahyp:hlinkClr xmlns:ahyp="http://schemas.microsoft.com/office/drawing/2018/hyperlinkcolor" val="tx"/>
                    </a:ext>
                  </a:extLst>
                </a:hlinkClick>
              </a:rPr>
              <a:t> Т.В.</a:t>
            </a:r>
            <a:r>
              <a:rPr lang="ru-RU" sz="2000" b="1" dirty="0">
                <a:solidFill>
                  <a:srgbClr val="FF0000"/>
                </a:solidFill>
                <a:latin typeface="Arial" panose="020B0604020202020204" pitchFamily="34" charset="0"/>
                <a:cs typeface="Arial" panose="020B0604020202020204" pitchFamily="34" charset="0"/>
              </a:rPr>
              <a:t>, </a:t>
            </a:r>
            <a:r>
              <a:rPr lang="ru-RU" sz="2000" b="1" dirty="0">
                <a:solidFill>
                  <a:srgbClr val="FF0000"/>
                </a:solidFill>
                <a:latin typeface="Arial" panose="020B0604020202020204" pitchFamily="34" charset="0"/>
                <a:cs typeface="Arial" panose="020B0604020202020204" pitchFamily="34" charset="0"/>
                <a:hlinkClick r:id="rId3" tooltip="Данилова Нина Николаевна (перейти на страницу сотрудника)">
                  <a:extLst>
                    <a:ext uri="{A12FA001-AC4F-418D-AE19-62706E023703}">
                      <ahyp:hlinkClr xmlns:ahyp="http://schemas.microsoft.com/office/drawing/2018/hyperlinkcolor" val="tx"/>
                    </a:ext>
                  </a:extLst>
                </a:hlinkClick>
              </a:rPr>
              <a:t>Данилова Н.Н.</a:t>
            </a:r>
            <a:r>
              <a:rPr lang="ru-RU" sz="2000" b="1" dirty="0">
                <a:solidFill>
                  <a:srgbClr val="FF0000"/>
                </a:solidFill>
                <a:latin typeface="Arial" panose="020B0604020202020204" pitchFamily="34" charset="0"/>
                <a:cs typeface="Arial" panose="020B0604020202020204" pitchFamily="34" charset="0"/>
              </a:rPr>
              <a:t>, </a:t>
            </a:r>
            <a:r>
              <a:rPr lang="ru-RU" sz="2000" b="1" dirty="0">
                <a:solidFill>
                  <a:srgbClr val="FF0000"/>
                </a:solidFill>
                <a:latin typeface="Arial" panose="020B0604020202020204" pitchFamily="34" charset="0"/>
                <a:cs typeface="Arial" panose="020B0604020202020204" pitchFamily="34" charset="0"/>
                <a:hlinkClick r:id="rId4" tooltip="Гусев Алексей Николаевич (перейти на страницу сотрудника)">
                  <a:extLst>
                    <a:ext uri="{A12FA001-AC4F-418D-AE19-62706E023703}">
                      <ahyp:hlinkClr xmlns:ahyp="http://schemas.microsoft.com/office/drawing/2018/hyperlinkcolor" val="tx"/>
                    </a:ext>
                  </a:extLst>
                </a:hlinkClick>
              </a:rPr>
              <a:t>Гусев А.Н.</a:t>
            </a:r>
            <a:r>
              <a:rPr lang="ru-RU" sz="2000" b="1" dirty="0">
                <a:solidFill>
                  <a:srgbClr val="FF0000"/>
                </a:solidFill>
                <a:latin typeface="Arial" panose="020B0604020202020204" pitchFamily="34" charset="0"/>
                <a:cs typeface="Arial" panose="020B0604020202020204" pitchFamily="34" charset="0"/>
              </a:rPr>
              <a:t>, </a:t>
            </a:r>
            <a:r>
              <a:rPr lang="ru-RU" sz="2000" b="1" dirty="0">
                <a:solidFill>
                  <a:srgbClr val="FF0000"/>
                </a:solidFill>
                <a:latin typeface="Arial" panose="020B0604020202020204" pitchFamily="34" charset="0"/>
                <a:cs typeface="Arial" panose="020B0604020202020204" pitchFamily="34" charset="0"/>
                <a:hlinkClick r:id="rId5" tooltip="Корнилова Татьяна Васильевна (перейти на страницу сотрудника)">
                  <a:extLst>
                    <a:ext uri="{A12FA001-AC4F-418D-AE19-62706E023703}">
                      <ahyp:hlinkClr xmlns:ahyp="http://schemas.microsoft.com/office/drawing/2018/hyperlinkcolor" val="tx"/>
                    </a:ext>
                  </a:extLst>
                </a:hlinkClick>
              </a:rPr>
              <a:t>Корнилова Т.В.</a:t>
            </a:r>
            <a:r>
              <a:rPr lang="ru-RU" sz="2000" b="1" dirty="0">
                <a:solidFill>
                  <a:srgbClr val="FF0000"/>
                </a:solidFill>
                <a:latin typeface="Arial" panose="020B0604020202020204" pitchFamily="34" charset="0"/>
                <a:cs typeface="Arial" panose="020B0604020202020204" pitchFamily="34" charset="0"/>
              </a:rPr>
              <a:t>, </a:t>
            </a:r>
            <a:r>
              <a:rPr lang="ru-RU" sz="2000" b="1" dirty="0">
                <a:solidFill>
                  <a:srgbClr val="FF0000"/>
                </a:solidFill>
                <a:latin typeface="Arial" panose="020B0604020202020204" pitchFamily="34" charset="0"/>
                <a:cs typeface="Arial" panose="020B0604020202020204" pitchFamily="34" charset="0"/>
                <a:hlinkClick r:id="rId6" tooltip="Меньшикова Галина Яковлевна (перейти на страницу сотрудника)">
                  <a:extLst>
                    <a:ext uri="{A12FA001-AC4F-418D-AE19-62706E023703}">
                      <ahyp:hlinkClr xmlns:ahyp="http://schemas.microsoft.com/office/drawing/2018/hyperlinkcolor" val="tx"/>
                    </a:ext>
                  </a:extLst>
                </a:hlinkClick>
              </a:rPr>
              <a:t>Меньшикова Г.Я.</a:t>
            </a:r>
            <a:r>
              <a:rPr lang="ru-RU" sz="2000" b="1" dirty="0">
                <a:solidFill>
                  <a:srgbClr val="FF0000"/>
                </a:solidFill>
                <a:latin typeface="Arial" panose="020B0604020202020204" pitchFamily="34" charset="0"/>
                <a:cs typeface="Arial" panose="020B0604020202020204" pitchFamily="34" charset="0"/>
              </a:rPr>
              <a:t>, </a:t>
            </a:r>
            <a:r>
              <a:rPr lang="ru-RU" sz="2000" b="1" dirty="0" err="1">
                <a:solidFill>
                  <a:srgbClr val="FF0000"/>
                </a:solidFill>
                <a:latin typeface="Arial" panose="020B0604020202020204" pitchFamily="34" charset="0"/>
                <a:cs typeface="Arial" panose="020B0604020202020204" pitchFamily="34" charset="0"/>
                <a:hlinkClick r:id="rId7" tooltip="Черноризов Александр Михайлович (перейти на страницу сотрудника)">
                  <a:extLst>
                    <a:ext uri="{A12FA001-AC4F-418D-AE19-62706E023703}">
                      <ahyp:hlinkClr xmlns:ahyp="http://schemas.microsoft.com/office/drawing/2018/hyperlinkcolor" val="tx"/>
                    </a:ext>
                  </a:extLst>
                </a:hlinkClick>
              </a:rPr>
              <a:t>Черноризов</a:t>
            </a:r>
            <a:r>
              <a:rPr lang="ru-RU" sz="2000" b="1" dirty="0">
                <a:solidFill>
                  <a:srgbClr val="FF0000"/>
                </a:solidFill>
                <a:latin typeface="Arial" panose="020B0604020202020204" pitchFamily="34" charset="0"/>
                <a:cs typeface="Arial" panose="020B0604020202020204" pitchFamily="34" charset="0"/>
                <a:hlinkClick r:id="rId7" tooltip="Черноризов Александр Михайлович (перейти на страницу сотрудника)">
                  <a:extLst>
                    <a:ext uri="{A12FA001-AC4F-418D-AE19-62706E023703}">
                      <ahyp:hlinkClr xmlns:ahyp="http://schemas.microsoft.com/office/drawing/2018/hyperlinkcolor" val="tx"/>
                    </a:ext>
                  </a:extLst>
                </a:hlinkClick>
              </a:rPr>
              <a:t> А.М.</a:t>
            </a:r>
            <a:r>
              <a:rPr lang="ru-RU" sz="2000" b="1" dirty="0">
                <a:solidFill>
                  <a:srgbClr val="FF0000"/>
                </a:solidFill>
                <a:latin typeface="Arial" panose="020B0604020202020204" pitchFamily="34" charset="0"/>
                <a:cs typeface="Arial" panose="020B0604020202020204" pitchFamily="34" charset="0"/>
              </a:rPr>
              <a:t>, 2012)</a:t>
            </a:r>
            <a:br>
              <a:rPr lang="ru-RU" sz="2000" b="1" dirty="0">
                <a:solidFill>
                  <a:srgbClr val="FF0000"/>
                </a:solidFill>
                <a:latin typeface="Arial" panose="020B0604020202020204" pitchFamily="34" charset="0"/>
                <a:cs typeface="Arial" panose="020B0604020202020204" pitchFamily="34" charset="0"/>
              </a:rPr>
            </a:br>
            <a:endParaRPr lang="ru-KZ" sz="2000" b="1" dirty="0">
              <a:solidFill>
                <a:srgbClr val="FF0000"/>
              </a:solidFill>
              <a:latin typeface="Arial" panose="020B0604020202020204" pitchFamily="34" charset="0"/>
              <a:cs typeface="Arial" panose="020B0604020202020204" pitchFamily="34" charset="0"/>
            </a:endParaRPr>
          </a:p>
        </p:txBody>
      </p:sp>
      <p:sp>
        <p:nvSpPr>
          <p:cNvPr id="3" name="Объект 2">
            <a:extLst>
              <a:ext uri="{FF2B5EF4-FFF2-40B4-BE49-F238E27FC236}">
                <a16:creationId xmlns:a16="http://schemas.microsoft.com/office/drawing/2014/main" id="{0151AF4E-D1BB-4C36-B740-432A3D6EE5D1}"/>
              </a:ext>
            </a:extLst>
          </p:cNvPr>
          <p:cNvSpPr>
            <a:spLocks noGrp="1"/>
          </p:cNvSpPr>
          <p:nvPr>
            <p:ph idx="1"/>
          </p:nvPr>
        </p:nvSpPr>
        <p:spPr>
          <a:xfrm>
            <a:off x="189186" y="1366346"/>
            <a:ext cx="11813628" cy="5333999"/>
          </a:xfrm>
        </p:spPr>
        <p:txBody>
          <a:bodyPr>
            <a:normAutofit fontScale="92500" lnSpcReduction="10000"/>
          </a:bodyPr>
          <a:lstStyle/>
          <a:p>
            <a:r>
              <a:rPr lang="ru-RU" sz="1600" dirty="0">
                <a:latin typeface="Arial" panose="020B0604020202020204" pitchFamily="34" charset="0"/>
                <a:cs typeface="Arial" panose="020B0604020202020204" pitchFamily="34" charset="0"/>
              </a:rPr>
              <a:t>Проведено изучение закономерностей восприятия, внимания, памяти, мышления, интеллекта, так и новое направление – изучение психологической регуляции принятия решения как выбора личности в условиях неопределенности </a:t>
            </a:r>
          </a:p>
          <a:p>
            <a:r>
              <a:rPr lang="ru-RU" sz="1600" dirty="0">
                <a:solidFill>
                  <a:schemeClr val="tx1">
                    <a:lumMod val="95000"/>
                    <a:lumOff val="5000"/>
                  </a:schemeClr>
                </a:solidFill>
                <a:latin typeface="Arial" panose="020B0604020202020204" pitchFamily="34" charset="0"/>
                <a:cs typeface="Arial" panose="020B0604020202020204" pitchFamily="34" charset="0"/>
              </a:rPr>
              <a:t>Продолжена разработка авторского «Метода микроструктурного анализа </a:t>
            </a:r>
            <a:r>
              <a:rPr lang="ru-RU" sz="1600" dirty="0" err="1">
                <a:solidFill>
                  <a:schemeClr val="tx1">
                    <a:lumMod val="95000"/>
                    <a:lumOff val="5000"/>
                  </a:schemeClr>
                </a:solidFill>
                <a:latin typeface="Arial" panose="020B0604020202020204" pitchFamily="34" charset="0"/>
                <a:cs typeface="Arial" panose="020B0604020202020204" pitchFamily="34" charset="0"/>
              </a:rPr>
              <a:t>осцилляторной</a:t>
            </a:r>
            <a:r>
              <a:rPr lang="ru-RU" sz="1600" dirty="0">
                <a:solidFill>
                  <a:schemeClr val="tx1">
                    <a:lumMod val="95000"/>
                    <a:lumOff val="5000"/>
                  </a:schemeClr>
                </a:solidFill>
                <a:latin typeface="Arial" panose="020B0604020202020204" pitchFamily="34" charset="0"/>
                <a:cs typeface="Arial" panose="020B0604020202020204" pitchFamily="34" charset="0"/>
              </a:rPr>
              <a:t> активности мозга», базирующегося на </a:t>
            </a:r>
            <a:r>
              <a:rPr lang="ru-RU" sz="1600" dirty="0" err="1">
                <a:solidFill>
                  <a:schemeClr val="tx1">
                    <a:lumMod val="95000"/>
                    <a:lumOff val="5000"/>
                  </a:schemeClr>
                </a:solidFill>
                <a:latin typeface="Arial" panose="020B0604020202020204" pitchFamily="34" charset="0"/>
                <a:cs typeface="Arial" panose="020B0604020202020204" pitchFamily="34" charset="0"/>
              </a:rPr>
              <a:t>пейсмекерной</a:t>
            </a:r>
            <a:r>
              <a:rPr lang="ru-RU" sz="1600" dirty="0">
                <a:solidFill>
                  <a:schemeClr val="tx1">
                    <a:lumMod val="95000"/>
                    <a:lumOff val="5000"/>
                  </a:schemeClr>
                </a:solidFill>
                <a:latin typeface="Arial" panose="020B0604020202020204" pitchFamily="34" charset="0"/>
                <a:cs typeface="Arial" panose="020B0604020202020204" pitchFamily="34" charset="0"/>
              </a:rPr>
              <a:t> гипотезе </a:t>
            </a:r>
            <a:r>
              <a:rPr lang="ru-RU" sz="1600" dirty="0" err="1">
                <a:solidFill>
                  <a:schemeClr val="tx1">
                    <a:lumMod val="95000"/>
                    <a:lumOff val="5000"/>
                  </a:schemeClr>
                </a:solidFill>
                <a:latin typeface="Arial" panose="020B0604020202020204" pitchFamily="34" charset="0"/>
                <a:cs typeface="Arial" panose="020B0604020202020204" pitchFamily="34" charset="0"/>
              </a:rPr>
              <a:t>ритмогенеза</a:t>
            </a:r>
            <a:r>
              <a:rPr lang="ru-RU" sz="1600" dirty="0">
                <a:solidFill>
                  <a:schemeClr val="tx1">
                    <a:lumMod val="95000"/>
                    <a:lumOff val="5000"/>
                  </a:schemeClr>
                </a:solidFill>
                <a:latin typeface="Arial" panose="020B0604020202020204" pitchFamily="34" charset="0"/>
                <a:cs typeface="Arial" panose="020B0604020202020204" pitchFamily="34" charset="0"/>
              </a:rPr>
              <a:t> электрической активности мозга. </a:t>
            </a:r>
          </a:p>
          <a:p>
            <a:r>
              <a:rPr lang="ru-RU" sz="1600" dirty="0">
                <a:solidFill>
                  <a:schemeClr val="tx1">
                    <a:lumMod val="95000"/>
                    <a:lumOff val="5000"/>
                  </a:schemeClr>
                </a:solidFill>
                <a:latin typeface="Arial" panose="020B0604020202020204" pitchFamily="34" charset="0"/>
                <a:cs typeface="Arial" panose="020B0604020202020204" pitchFamily="34" charset="0"/>
              </a:rPr>
              <a:t>Представлены результаты его применения для изучения мозговых механизмов реакции антиципации, целенаправленного внимания, когнитивных процессов в экспериментах с рабочей памятью, которые демонстрируют эффективность метода для изучения психофизиологических механизмов когнитивной деятельности человека.</a:t>
            </a:r>
            <a:endParaRPr lang="en-US" sz="1600" dirty="0">
              <a:solidFill>
                <a:schemeClr val="tx1">
                  <a:lumMod val="95000"/>
                  <a:lumOff val="5000"/>
                </a:schemeClr>
              </a:solidFill>
              <a:latin typeface="Arial" panose="020B0604020202020204" pitchFamily="34" charset="0"/>
              <a:cs typeface="Arial" panose="020B0604020202020204" pitchFamily="34" charset="0"/>
            </a:endParaRPr>
          </a:p>
          <a:p>
            <a:r>
              <a:rPr lang="ru-RU" sz="1600" dirty="0">
                <a:latin typeface="Arial" panose="020B0604020202020204" pitchFamily="34" charset="0"/>
                <a:cs typeface="Arial" panose="020B0604020202020204" pitchFamily="34" charset="0"/>
              </a:rPr>
              <a:t>Проведено оригинальное эмпирическое исследование, в котором оценивалась связь индивидуально-психологических особенностей с выраженностью феномена «слепота к изменению». </a:t>
            </a:r>
          </a:p>
          <a:p>
            <a:r>
              <a:rPr lang="ru-RU" sz="1600" dirty="0">
                <a:latin typeface="Arial" panose="020B0604020202020204" pitchFamily="34" charset="0"/>
                <a:cs typeface="Arial" panose="020B0604020202020204" pitchFamily="34" charset="0"/>
              </a:rPr>
              <a:t>В качестве стимульного материала были использованы фотографии с изображениями природы, городских пейзажей и животных, в которых происходят различные изменения (например, появление-исчезновение, изменение цвета одного из элементов изображения и др.). </a:t>
            </a:r>
          </a:p>
          <a:p>
            <a:r>
              <a:rPr lang="ru-RU" sz="1600" dirty="0">
                <a:latin typeface="Arial" panose="020B0604020202020204" pitchFamily="34" charset="0"/>
                <a:cs typeface="Arial" panose="020B0604020202020204" pitchFamily="34" charset="0"/>
              </a:rPr>
              <a:t>В качестве индивидуально-психологических особенностей нами были рассмотрены когнитивные стили – </a:t>
            </a:r>
            <a:r>
              <a:rPr lang="ru-RU" sz="1600" dirty="0" err="1">
                <a:latin typeface="Arial" panose="020B0604020202020204" pitchFamily="34" charset="0"/>
                <a:cs typeface="Arial" panose="020B0604020202020204" pitchFamily="34" charset="0"/>
              </a:rPr>
              <a:t>поленезависимость-полезависимость</a:t>
            </a:r>
            <a:r>
              <a:rPr lang="ru-RU" sz="1600" dirty="0">
                <a:latin typeface="Arial" panose="020B0604020202020204" pitchFamily="34" charset="0"/>
                <a:cs typeface="Arial" panose="020B0604020202020204" pitchFamily="34" charset="0"/>
              </a:rPr>
              <a:t> и гибкость-ригидность познавательного контроля, а также факторы темперамента – экстраверсия и </a:t>
            </a:r>
            <a:r>
              <a:rPr lang="ru-RU" sz="1600" dirty="0" err="1">
                <a:latin typeface="Arial" panose="020B0604020202020204" pitchFamily="34" charset="0"/>
                <a:cs typeface="Arial" panose="020B0604020202020204" pitchFamily="34" charset="0"/>
              </a:rPr>
              <a:t>нейротизм</a:t>
            </a:r>
            <a:r>
              <a:rPr lang="ru-RU" sz="1600" dirty="0">
                <a:latin typeface="Arial" panose="020B0604020202020204" pitchFamily="34" charset="0"/>
                <a:cs typeface="Arial" panose="020B0604020202020204" pitchFamily="34" charset="0"/>
              </a:rPr>
              <a:t>. </a:t>
            </a:r>
          </a:p>
          <a:p>
            <a:r>
              <a:rPr lang="ru-RU" sz="1600" dirty="0">
                <a:latin typeface="Arial" panose="020B0604020202020204" pitchFamily="34" charset="0"/>
                <a:cs typeface="Arial" panose="020B0604020202020204" pitchFamily="34" charset="0"/>
              </a:rPr>
              <a:t>Получены следующие результаты: 1) время выполнения сложных задач оказалось меньше у </a:t>
            </a:r>
            <a:r>
              <a:rPr lang="ru-RU" sz="1600" dirty="0" err="1">
                <a:latin typeface="Arial" panose="020B0604020202020204" pitchFamily="34" charset="0"/>
                <a:cs typeface="Arial" panose="020B0604020202020204" pitchFamily="34" charset="0"/>
              </a:rPr>
              <a:t>поленезависимых</a:t>
            </a:r>
            <a:r>
              <a:rPr lang="ru-RU" sz="1600" dirty="0">
                <a:latin typeface="Arial" panose="020B0604020202020204" pitchFamily="34" charset="0"/>
                <a:cs typeface="Arial" panose="020B0604020202020204" pitchFamily="34" charset="0"/>
              </a:rPr>
              <a:t> испытуемых по сравнению с </a:t>
            </a:r>
            <a:r>
              <a:rPr lang="ru-RU" sz="1600" dirty="0" err="1">
                <a:latin typeface="Arial" panose="020B0604020202020204" pitchFamily="34" charset="0"/>
                <a:cs typeface="Arial" panose="020B0604020202020204" pitchFamily="34" charset="0"/>
              </a:rPr>
              <a:t>полезависимыми</a:t>
            </a:r>
            <a:r>
              <a:rPr lang="ru-RU" sz="1600" dirty="0">
                <a:latin typeface="Arial" panose="020B0604020202020204" pitchFamily="34" charset="0"/>
                <a:cs typeface="Arial" panose="020B0604020202020204" pitchFamily="34" charset="0"/>
              </a:rPr>
              <a:t> испытуемыми; 2) «гибкие» и «эмоционально стабильные» испытуемые справляются со сложными задачами быстрее, чем другие испытуемые; 3) «</a:t>
            </a:r>
            <a:r>
              <a:rPr lang="ru-RU" sz="1600" dirty="0" err="1">
                <a:latin typeface="Arial" panose="020B0604020202020204" pitchFamily="34" charset="0"/>
                <a:cs typeface="Arial" panose="020B0604020202020204" pitchFamily="34" charset="0"/>
              </a:rPr>
              <a:t>нейротичные</a:t>
            </a:r>
            <a:r>
              <a:rPr lang="ru-RU" sz="1600" dirty="0">
                <a:latin typeface="Arial" panose="020B0604020202020204" pitchFamily="34" charset="0"/>
                <a:cs typeface="Arial" panose="020B0604020202020204" pitchFamily="34" charset="0"/>
              </a:rPr>
              <a:t> интроверты» и «эмоционально стабильные экстраверты» решают задачи средней сложности быстрее, чем эмоционально стабильные интроверты и </a:t>
            </a:r>
            <a:r>
              <a:rPr lang="ru-RU" sz="1600" dirty="0" err="1">
                <a:latin typeface="Arial" panose="020B0604020202020204" pitchFamily="34" charset="0"/>
                <a:cs typeface="Arial" panose="020B0604020202020204" pitchFamily="34" charset="0"/>
              </a:rPr>
              <a:t>нейротичные</a:t>
            </a:r>
            <a:r>
              <a:rPr lang="ru-RU" sz="1600" dirty="0">
                <a:latin typeface="Arial" panose="020B0604020202020204" pitchFamily="34" charset="0"/>
                <a:cs typeface="Arial" panose="020B0604020202020204" pitchFamily="34" charset="0"/>
              </a:rPr>
              <a:t> экстраверты. </a:t>
            </a:r>
          </a:p>
          <a:p>
            <a:r>
              <a:rPr lang="ru-RU" sz="1600" dirty="0">
                <a:latin typeface="Arial" panose="020B0604020202020204" pitchFamily="34" charset="0"/>
                <a:cs typeface="Arial" panose="020B0604020202020204" pitchFamily="34" charset="0"/>
              </a:rPr>
              <a:t>Представлены результаты экспериментального исследования, выполненного с использованием технологий виртуальной реальности. Изучено влияние способов предъявления зрительной информации и движений наблюдателя в реальном времени на эффективность зрительного поиска в задаче «слепота к изменению», решаемой наблюдателем в 2D и 3D условиях. </a:t>
            </a:r>
            <a:endParaRPr lang="ru-KZ" sz="1600" dirty="0">
              <a:solidFill>
                <a:schemeClr val="tx1">
                  <a:lumMod val="95000"/>
                  <a:lumOff val="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01711745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74249BC9-8470-48CA-8877-C09323150C76}"/>
              </a:ext>
            </a:extLst>
          </p:cNvPr>
          <p:cNvSpPr>
            <a:spLocks noGrp="1"/>
          </p:cNvSpPr>
          <p:nvPr>
            <p:ph type="title"/>
          </p:nvPr>
        </p:nvSpPr>
        <p:spPr>
          <a:xfrm>
            <a:off x="115614" y="162911"/>
            <a:ext cx="11994930" cy="919656"/>
          </a:xfrm>
        </p:spPr>
        <p:txBody>
          <a:bodyPr>
            <a:normAutofit/>
          </a:bodyPr>
          <a:lstStyle/>
          <a:p>
            <a:pPr algn="just"/>
            <a:r>
              <a:rPr lang="ru-RU" sz="2000" b="1" dirty="0">
                <a:solidFill>
                  <a:srgbClr val="FF0000"/>
                </a:solidFill>
                <a:latin typeface="Arial" panose="020B0604020202020204" pitchFamily="34" charset="0"/>
                <a:cs typeface="Arial" panose="020B0604020202020204" pitchFamily="34" charset="0"/>
              </a:rPr>
              <a:t>Статья «АНАЛИЗ КОГНИТИВНЫХ ФУНКЦИЙ И НЕЙРОФИЗИОЛОГИЧЕСКИХ ПРОЦЕССОВ ПРИ АДАПТАЦИИ ЧЕЛОВЕКА К УСЛОВИЯМ АРКТИКИ» </a:t>
            </a:r>
            <a:r>
              <a:rPr lang="ru-RU" sz="2000" b="1" dirty="0">
                <a:latin typeface="Arial" panose="020B0604020202020204" pitchFamily="34" charset="0"/>
                <a:cs typeface="Arial" panose="020B0604020202020204" pitchFamily="34" charset="0"/>
              </a:rPr>
              <a:t>Е. П . Муртазина, И. И . Коробейникова, Л . В. </a:t>
            </a:r>
            <a:r>
              <a:rPr lang="ru-RU" sz="2000" b="1" dirty="0" err="1">
                <a:latin typeface="Arial" panose="020B0604020202020204" pitchFamily="34" charset="0"/>
                <a:cs typeface="Arial" panose="020B0604020202020204" pitchFamily="34" charset="0"/>
              </a:rPr>
              <a:t>Поскотинова</a:t>
            </a:r>
            <a:r>
              <a:rPr lang="ru-RU" sz="2000" b="1" dirty="0">
                <a:latin typeface="Arial" panose="020B0604020202020204" pitchFamily="34" charset="0"/>
                <a:cs typeface="Arial" panose="020B0604020202020204" pitchFamily="34" charset="0"/>
              </a:rPr>
              <a:t>, Н. А. Каратыгин, С. С. </a:t>
            </a:r>
            <a:r>
              <a:rPr lang="ru-RU" sz="2000" b="1">
                <a:latin typeface="Arial" panose="020B0604020202020204" pitchFamily="34" charset="0"/>
                <a:cs typeface="Arial" panose="020B0604020202020204" pitchFamily="34" charset="0"/>
              </a:rPr>
              <a:t>Перцов, 2023 г.</a:t>
            </a:r>
            <a:endParaRPr lang="ru-KZ" sz="2000" b="1" dirty="0"/>
          </a:p>
        </p:txBody>
      </p:sp>
      <p:sp>
        <p:nvSpPr>
          <p:cNvPr id="3" name="Объект 2">
            <a:extLst>
              <a:ext uri="{FF2B5EF4-FFF2-40B4-BE49-F238E27FC236}">
                <a16:creationId xmlns:a16="http://schemas.microsoft.com/office/drawing/2014/main" id="{965E276E-3793-42E4-981F-0754DE366383}"/>
              </a:ext>
            </a:extLst>
          </p:cNvPr>
          <p:cNvSpPr>
            <a:spLocks noGrp="1"/>
          </p:cNvSpPr>
          <p:nvPr>
            <p:ph idx="1"/>
          </p:nvPr>
        </p:nvSpPr>
        <p:spPr>
          <a:xfrm>
            <a:off x="220717" y="1345324"/>
            <a:ext cx="11750566" cy="5349765"/>
          </a:xfrm>
        </p:spPr>
        <p:txBody>
          <a:bodyPr>
            <a:normAutofit fontScale="40000" lnSpcReduction="20000"/>
          </a:bodyPr>
          <a:lstStyle/>
          <a:p>
            <a:pPr algn="just" fontAlgn="t"/>
            <a:r>
              <a:rPr lang="ru-RU" sz="3800" dirty="0">
                <a:latin typeface="Arial" panose="020B0604020202020204" pitchFamily="34" charset="0"/>
                <a:cs typeface="Arial" panose="020B0604020202020204" pitchFamily="34" charset="0"/>
              </a:rPr>
              <a:t>Работа направлена на анализ одной из наиболее актуальных проблем современной медико-биологической науки — проблемы изучения процессов адаптации человека к комплексу климатогеографических факторов и условий Крайнего Севера в период нарастания необходимости осуществления хозяйственной, производственной и оборонной деятельности государства . </a:t>
            </a:r>
          </a:p>
          <a:p>
            <a:pPr algn="just" fontAlgn="t"/>
            <a:r>
              <a:rPr lang="ru-RU" sz="3800" dirty="0">
                <a:latin typeface="Arial" panose="020B0604020202020204" pitchFamily="34" charset="0"/>
                <a:cs typeface="Arial" panose="020B0604020202020204" pitchFamily="34" charset="0"/>
              </a:rPr>
              <a:t>В обзоре приведены данные научных исследований, посвященных изучению когнитивных функций и нейрофизиологических изменений, которые наблюдаются у людей, постоянно проживающих или прибывающих в регионы Арктической зоны . </a:t>
            </a:r>
          </a:p>
          <a:p>
            <a:pPr algn="just" fontAlgn="t"/>
            <a:r>
              <a:rPr lang="ru-RU" sz="3800" dirty="0">
                <a:latin typeface="Arial" panose="020B0604020202020204" pitchFamily="34" charset="0"/>
                <a:cs typeface="Arial" panose="020B0604020202020204" pitchFamily="34" charset="0"/>
              </a:rPr>
              <a:t>В первом разделе рассмотрены факты, которые свидетельствуют о разнообразных нарушениях процессов памяти, внимания, результативности выполнения простых и сложных когнитивных задач испытуемыми при воздействиях холодовых факторов, сезонной </a:t>
            </a:r>
            <a:r>
              <a:rPr lang="ru-RU" sz="3800" dirty="0" err="1">
                <a:latin typeface="Arial" panose="020B0604020202020204" pitchFamily="34" charset="0"/>
                <a:cs typeface="Arial" panose="020B0604020202020204" pitchFamily="34" charset="0"/>
              </a:rPr>
              <a:t>фотопериодичности</a:t>
            </a:r>
            <a:r>
              <a:rPr lang="ru-RU" sz="3800" dirty="0">
                <a:latin typeface="Arial" panose="020B0604020202020204" pitchFamily="34" charset="0"/>
                <a:cs typeface="Arial" panose="020B0604020202020204" pitchFamily="34" charset="0"/>
              </a:rPr>
              <a:t>, режима работы, в частности вахтовым методом, и др. Рассмотрены возрастные особенности динамики когнитивных процессов у детей и подростков, проживающих в Арктических зонах. </a:t>
            </a:r>
          </a:p>
          <a:p>
            <a:pPr algn="just" fontAlgn="t"/>
            <a:r>
              <a:rPr lang="ru-RU" sz="3800" dirty="0">
                <a:latin typeface="Arial" panose="020B0604020202020204" pitchFamily="34" charset="0"/>
                <a:cs typeface="Arial" panose="020B0604020202020204" pitchFamily="34" charset="0"/>
              </a:rPr>
              <a:t>Во втором разделе статьи проанализированы научные данные об изменениях электрофизиологических показателей активности структур головного мозга у испытуемых при раздельном или комплексном влиянии факторов арктических условий. В частности, описаны изменения </a:t>
            </a:r>
            <a:r>
              <a:rPr lang="ru-RU" sz="3800" dirty="0" err="1">
                <a:latin typeface="Arial" panose="020B0604020202020204" pitchFamily="34" charset="0"/>
                <a:cs typeface="Arial" panose="020B0604020202020204" pitchFamily="34" charset="0"/>
              </a:rPr>
              <a:t>энцефалографических</a:t>
            </a:r>
            <a:r>
              <a:rPr lang="ru-RU" sz="3800" dirty="0">
                <a:latin typeface="Arial" panose="020B0604020202020204" pitchFamily="34" charset="0"/>
                <a:cs typeface="Arial" panose="020B0604020202020204" pitchFamily="34" charset="0"/>
              </a:rPr>
              <a:t> ритмов, вызванных потенциалов, межполушарной </a:t>
            </a:r>
            <a:r>
              <a:rPr lang="ru-RU" sz="3800" dirty="0" err="1">
                <a:latin typeface="Arial" panose="020B0604020202020204" pitchFamily="34" charset="0"/>
                <a:cs typeface="Arial" panose="020B0604020202020204" pitchFamily="34" charset="0"/>
              </a:rPr>
              <a:t>ассиметрии</a:t>
            </a:r>
            <a:r>
              <a:rPr lang="ru-RU" sz="3800" dirty="0">
                <a:latin typeface="Arial" panose="020B0604020202020204" pitchFamily="34" charset="0"/>
                <a:cs typeface="Arial" panose="020B0604020202020204" pitchFamily="34" charset="0"/>
              </a:rPr>
              <a:t> и показателей вегетативной регуляции вариабельности </a:t>
            </a:r>
            <a:r>
              <a:rPr lang="ru-RU" sz="3800" dirty="0" err="1">
                <a:latin typeface="Arial" panose="020B0604020202020204" pitchFamily="34" charset="0"/>
                <a:cs typeface="Arial" panose="020B0604020202020204" pitchFamily="34" charset="0"/>
              </a:rPr>
              <a:t>кардиоритма</a:t>
            </a:r>
            <a:r>
              <a:rPr lang="ru-RU" sz="3800" dirty="0">
                <a:latin typeface="Arial" panose="020B0604020202020204" pitchFamily="34" charset="0"/>
                <a:cs typeface="Arial" panose="020B0604020202020204" pitchFamily="34" charset="0"/>
              </a:rPr>
              <a:t> в исходном состоянии и при воздействии факторов Крайнего Севера. </a:t>
            </a:r>
          </a:p>
          <a:p>
            <a:pPr algn="just" fontAlgn="t"/>
            <a:r>
              <a:rPr lang="ru-RU" sz="3800" dirty="0">
                <a:latin typeface="Arial" panose="020B0604020202020204" pitchFamily="34" charset="0"/>
                <a:cs typeface="Arial" panose="020B0604020202020204" pitchFamily="34" charset="0"/>
              </a:rPr>
              <a:t>Подчеркивается необходимость индивидуально-типологического анализа характера протекания адаптационных процессов в зависимости от исходных регуляторных особенностей, фоновых нейрофизиологических характеристик людей, длительности их пребывания в указанных условиях. Разрозненность или неоднозначность, противоречивость приведенных данных свидетельствуют о важности комплексного подхода к проведению научных исследований, которые должны включать системный анализ динамики нейрофизиологических характеристик с показателями достигаемой результативности модельной или профессиональной деятельности в условиях Арктики</a:t>
            </a:r>
          </a:p>
          <a:p>
            <a:pPr algn="just" fontAlgn="t"/>
            <a:r>
              <a:rPr lang="ru-RU" sz="3800" dirty="0">
                <a:latin typeface="Arial" panose="020B0604020202020204" pitchFamily="34" charset="0"/>
                <a:cs typeface="Arial" panose="020B0604020202020204" pitchFamily="34" charset="0"/>
              </a:rPr>
              <a:t>В работе обосновывается необходимость разработки персонализированных методов повышения адаптационных резервов людей, работающих и проживающих в Арктических зонах, одними из которых могут быть современные системы, основанные на </a:t>
            </a:r>
            <a:r>
              <a:rPr lang="ru-RU" sz="3800" dirty="0" err="1">
                <a:latin typeface="Arial" panose="020B0604020202020204" pitchFamily="34" charset="0"/>
                <a:cs typeface="Arial" panose="020B0604020202020204" pitchFamily="34" charset="0"/>
              </a:rPr>
              <a:t>биоуправлении</a:t>
            </a:r>
            <a:r>
              <a:rPr lang="ru-RU" sz="3800" dirty="0">
                <a:latin typeface="Arial" panose="020B0604020202020204" pitchFamily="34" charset="0"/>
                <a:cs typeface="Arial" panose="020B0604020202020204" pitchFamily="34" charset="0"/>
              </a:rPr>
              <a:t> с обратной связью от физиологических характеристик человека . Кроме того, отмечается, что применение принципов теории функциональных систем, сформулированной академиком П К </a:t>
            </a:r>
            <a:r>
              <a:rPr lang="ru-RU" sz="3800" dirty="0" err="1">
                <a:latin typeface="Arial" panose="020B0604020202020204" pitchFamily="34" charset="0"/>
                <a:cs typeface="Arial" panose="020B0604020202020204" pitchFamily="34" charset="0"/>
              </a:rPr>
              <a:t>Анохином</a:t>
            </a:r>
            <a:r>
              <a:rPr lang="ru-RU" sz="3800" dirty="0">
                <a:latin typeface="Arial" panose="020B0604020202020204" pitchFamily="34" charset="0"/>
                <a:cs typeface="Arial" panose="020B0604020202020204" pitchFamily="34" charset="0"/>
              </a:rPr>
              <a:t>, может способствовать более глубокому пониманию адаптационных процессов, изменений когнитивных и профессиональных способностей, их нейрофизиологического обеспечения в условиях Арктики</a:t>
            </a:r>
          </a:p>
          <a:p>
            <a:endParaRPr lang="ru-KZ" dirty="0"/>
          </a:p>
        </p:txBody>
      </p:sp>
    </p:spTree>
    <p:extLst>
      <p:ext uri="{BB962C8B-B14F-4D97-AF65-F5344CB8AC3E}">
        <p14:creationId xmlns:p14="http://schemas.microsoft.com/office/powerpoint/2010/main" val="6212738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ECCE510A-B4A3-49EB-B81E-65E71070ABC2}"/>
              </a:ext>
            </a:extLst>
          </p:cNvPr>
          <p:cNvSpPr>
            <a:spLocks noGrp="1"/>
          </p:cNvSpPr>
          <p:nvPr>
            <p:ph type="title"/>
          </p:nvPr>
        </p:nvSpPr>
        <p:spPr>
          <a:xfrm>
            <a:off x="325818" y="73573"/>
            <a:ext cx="11708526" cy="1030013"/>
          </a:xfrm>
        </p:spPr>
        <p:txBody>
          <a:bodyPr>
            <a:normAutofit/>
          </a:bodyPr>
          <a:lstStyle/>
          <a:p>
            <a:pPr algn="just"/>
            <a:r>
              <a:rPr lang="ru-RU" sz="2200" b="1" dirty="0">
                <a:solidFill>
                  <a:srgbClr val="FF0000"/>
                </a:solidFill>
                <a:latin typeface="Arial" panose="020B0604020202020204" pitchFamily="34" charset="0"/>
                <a:cs typeface="Arial" panose="020B0604020202020204" pitchFamily="34" charset="0"/>
              </a:rPr>
              <a:t>Методологические предпосылки исследования когнитивных ошибок. </a:t>
            </a:r>
            <a:br>
              <a:rPr lang="ru-RU" b="1" dirty="0">
                <a:latin typeface="Arial" panose="020B0604020202020204" pitchFamily="34" charset="0"/>
                <a:cs typeface="Arial" panose="020B0604020202020204" pitchFamily="34" charset="0"/>
              </a:rPr>
            </a:br>
            <a:r>
              <a:rPr lang="ru-RU" sz="2000" b="1" i="1" dirty="0">
                <a:latin typeface="Arial" panose="020B0604020202020204" pitchFamily="34" charset="0"/>
                <a:cs typeface="Arial" panose="020B0604020202020204" pitchFamily="34" charset="0"/>
              </a:rPr>
              <a:t>Автор: </a:t>
            </a:r>
            <a:r>
              <a:rPr lang="ru-RU" sz="2000" b="1" i="1" dirty="0">
                <a:latin typeface="Arial" panose="020B0604020202020204" pitchFamily="34" charset="0"/>
                <a:cs typeface="Arial" panose="020B0604020202020204" pitchFamily="34" charset="0"/>
                <a:hlinkClick r:id="rId2">
                  <a:extLst>
                    <a:ext uri="{A12FA001-AC4F-418D-AE19-62706E023703}">
                      <ahyp:hlinkClr xmlns:ahyp="http://schemas.microsoft.com/office/drawing/2018/hyperlinkcolor" val="tx"/>
                    </a:ext>
                  </a:extLst>
                </a:hlinkClick>
              </a:rPr>
              <a:t>Екатерина Сергеевна Легостаева (Иванова)</a:t>
            </a:r>
            <a:r>
              <a:rPr lang="ru-RU" sz="2000" b="1" i="1" dirty="0">
                <a:latin typeface="Arial" panose="020B0604020202020204" pitchFamily="34" charset="0"/>
                <a:cs typeface="Arial" panose="020B0604020202020204" pitchFamily="34" charset="0"/>
              </a:rPr>
              <a:t>, 2024 г.</a:t>
            </a:r>
            <a:endParaRPr lang="ru-KZ" sz="2000" b="1" i="1" dirty="0">
              <a:latin typeface="Arial" panose="020B0604020202020204" pitchFamily="34" charset="0"/>
              <a:cs typeface="Arial" panose="020B0604020202020204" pitchFamily="34" charset="0"/>
            </a:endParaRPr>
          </a:p>
        </p:txBody>
      </p:sp>
      <p:sp>
        <p:nvSpPr>
          <p:cNvPr id="3" name="Объект 2">
            <a:extLst>
              <a:ext uri="{FF2B5EF4-FFF2-40B4-BE49-F238E27FC236}">
                <a16:creationId xmlns:a16="http://schemas.microsoft.com/office/drawing/2014/main" id="{F73A164E-2A48-4F38-A6CB-47AD605D6A0F}"/>
              </a:ext>
            </a:extLst>
          </p:cNvPr>
          <p:cNvSpPr>
            <a:spLocks noGrp="1"/>
          </p:cNvSpPr>
          <p:nvPr>
            <p:ph idx="1"/>
          </p:nvPr>
        </p:nvSpPr>
        <p:spPr>
          <a:xfrm>
            <a:off x="84083" y="956442"/>
            <a:ext cx="11866180" cy="5749158"/>
          </a:xfrm>
        </p:spPr>
        <p:txBody>
          <a:bodyPr>
            <a:normAutofit fontScale="25000" lnSpcReduction="20000"/>
          </a:bodyPr>
          <a:lstStyle/>
          <a:p>
            <a:pPr algn="just"/>
            <a:r>
              <a:rPr lang="ru-RU" sz="4000" dirty="0">
                <a:latin typeface="Arial" panose="020B0604020202020204" pitchFamily="34" charset="0"/>
                <a:cs typeface="Arial" panose="020B0604020202020204" pitchFamily="34" charset="0"/>
              </a:rPr>
              <a:t>При анализе предпосылок того, почему люди ошибаются, выполняя мыслительные действия, и продолжают настаивать на своем искаженном видении даже при предъявлении объективных фактов, необходимо опираться на философские, физиологические, социальные и психологические исследования, посвященные познавательным процессам — восприятию, мышлению, памяти. Однако при этом подключаются и эмоционально-мотивационные аспекты, а также личностные и культурологические. В данном многоуровневом и многослойном процессе исследователю нетрудно потеряться, поэтому сложилась практика вычленять только один из разрезов проблемы, что вносит свои искажения в понимание сути вопроса.</a:t>
            </a:r>
          </a:p>
          <a:p>
            <a:pPr algn="just"/>
            <a:r>
              <a:rPr lang="ru-RU" sz="4000" dirty="0">
                <a:latin typeface="Arial" panose="020B0604020202020204" pitchFamily="34" charset="0"/>
                <a:cs typeface="Arial" panose="020B0604020202020204" pitchFamily="34" charset="0"/>
              </a:rPr>
              <a:t>Первый аспект искажения возникает «на входе» — здесь работают ограничения, связанные с физическими свойствами наблюдаемого объекта / ситуации (на закате солнце кажется больше, чем в зените) и психофизиологическими ограничениями наблюдателя (например, иллюзии движения неподвижных изображений, связанные с работой рецепторного аппарата зрительной системы). Данные искажения находят свои объяснения в результате открытий и исследований в различных разделах физики и физиологии человека.</a:t>
            </a:r>
          </a:p>
          <a:p>
            <a:pPr algn="just"/>
            <a:r>
              <a:rPr lang="ru-RU" sz="4000" dirty="0">
                <a:latin typeface="Arial" panose="020B0604020202020204" pitchFamily="34" charset="0"/>
                <a:cs typeface="Arial" panose="020B0604020202020204" pitchFamily="34" charset="0"/>
              </a:rPr>
              <a:t>Второй аспект искажения информации об окружающем мире происходит непосредственно «внутри» познающего субъекта, при переработке, анализе, оценке и использовании поступающих сигналов. Подчеркнем, что каждый из этих этапов вносит свои элементы искажения, так как процесс осуществляется в сфере психического и является ментальной деятельностью, которая формируется прижизненно, под влиянием опыта, преломляясь в том числе через языковые возможности той культуры, в рамках которой он сформировался. Об этом убедительно писал </a:t>
            </a:r>
            <a:r>
              <a:rPr lang="ru-RU" sz="4000" b="1" dirty="0">
                <a:latin typeface="Arial" panose="020B0604020202020204" pitchFamily="34" charset="0"/>
                <a:cs typeface="Arial" panose="020B0604020202020204" pitchFamily="34" charset="0"/>
              </a:rPr>
              <a:t>Л. </a:t>
            </a:r>
            <a:r>
              <a:rPr lang="ru-RU" sz="4000" b="1" dirty="0" err="1">
                <a:latin typeface="Arial" panose="020B0604020202020204" pitchFamily="34" charset="0"/>
                <a:cs typeface="Arial" panose="020B0604020202020204" pitchFamily="34" charset="0"/>
              </a:rPr>
              <a:t>Витгенштейн</a:t>
            </a:r>
            <a:r>
              <a:rPr lang="ru-RU" sz="4000" dirty="0">
                <a:latin typeface="Arial" panose="020B0604020202020204" pitchFamily="34" charset="0"/>
                <a:cs typeface="Arial" panose="020B0604020202020204" pitchFamily="34" charset="0"/>
              </a:rPr>
              <a:t>, а экспериментальное обоснование представлено в гипотезе лингвистической относительности </a:t>
            </a:r>
            <a:r>
              <a:rPr lang="ru-RU" sz="4000" b="1" dirty="0">
                <a:latin typeface="Arial" panose="020B0604020202020204" pitchFamily="34" charset="0"/>
                <a:cs typeface="Arial" panose="020B0604020202020204" pitchFamily="34" charset="0"/>
              </a:rPr>
              <a:t>Сепира</a:t>
            </a:r>
            <a:r>
              <a:rPr lang="ru-RU" sz="4000" dirty="0">
                <a:latin typeface="Arial" panose="020B0604020202020204" pitchFamily="34" charset="0"/>
                <a:cs typeface="Arial" panose="020B0604020202020204" pitchFamily="34" charset="0"/>
              </a:rPr>
              <a:t> — </a:t>
            </a:r>
            <a:r>
              <a:rPr lang="ru-RU" sz="4000" b="1" dirty="0">
                <a:latin typeface="Arial" panose="020B0604020202020204" pitchFamily="34" charset="0"/>
                <a:cs typeface="Arial" panose="020B0604020202020204" pitchFamily="34" charset="0"/>
              </a:rPr>
              <a:t>Уорфа</a:t>
            </a:r>
            <a:r>
              <a:rPr lang="ru-RU" sz="4000" dirty="0">
                <a:latin typeface="Arial" panose="020B0604020202020204" pitchFamily="34" charset="0"/>
                <a:cs typeface="Arial" panose="020B0604020202020204" pitchFamily="34" charset="0"/>
              </a:rPr>
              <a:t>.</a:t>
            </a:r>
          </a:p>
          <a:p>
            <a:pPr marL="0" indent="0">
              <a:buNone/>
            </a:pPr>
            <a:r>
              <a:rPr lang="ru-RU" sz="4000" b="1" dirty="0">
                <a:latin typeface="Arial" panose="020B0604020202020204" pitchFamily="34" charset="0"/>
                <a:cs typeface="Arial" panose="020B0604020202020204" pitchFamily="34" charset="0"/>
              </a:rPr>
              <a:t>Фактически, когда мы фокусируем внимание на переработке информации, то должны помнить основные принципы работы сенсорных систем человеческого организма, охватывающих структуры от рецепторного аппарата анализатора до нейронных механизмов головного мозга.</a:t>
            </a:r>
          </a:p>
          <a:p>
            <a:r>
              <a:rPr lang="ru-RU" sz="4000" dirty="0">
                <a:latin typeface="Arial" panose="020B0604020202020204" pitchFamily="34" charset="0"/>
                <a:cs typeface="Arial" panose="020B0604020202020204" pitchFamily="34" charset="0"/>
              </a:rPr>
              <a:t>1. Многоканальность-</a:t>
            </a:r>
            <a:r>
              <a:rPr lang="ru-RU" sz="4000" dirty="0" err="1">
                <a:latin typeface="Arial" panose="020B0604020202020204" pitchFamily="34" charset="0"/>
                <a:cs typeface="Arial" panose="020B0604020202020204" pitchFamily="34" charset="0"/>
              </a:rPr>
              <a:t>многоэтажность</a:t>
            </a:r>
            <a:r>
              <a:rPr lang="ru-RU" sz="4000" dirty="0">
                <a:latin typeface="Arial" panose="020B0604020202020204" pitchFamily="34" charset="0"/>
                <a:cs typeface="Arial" panose="020B0604020202020204" pitchFamily="34" charset="0"/>
              </a:rPr>
              <a:t>. А.М. Иваницкий выделяет два канала переработки сенсорной информации, обусловленные строением нервной системы человека. Экспресс-канал обеспечивает мгновенную («подсознательную») реакцию. Например, человек приседает или подпрыгивает при внезапном громком звуке. Более сложные сигналы обрабатываются дольше, формируя сложный образ. При прохождении сенсорной информации через различные морфо-функциональные структуры выделяются наиболее значимые в данный момент признаки воспринимаемого объекта / ситуации. Подчеркнем, что итоговая категоризация объекта на самом верхнем этаже (например, в третичной </a:t>
            </a:r>
            <a:r>
              <a:rPr lang="ru-RU" sz="4000" dirty="0" err="1">
                <a:latin typeface="Arial" panose="020B0604020202020204" pitchFamily="34" charset="0"/>
                <a:cs typeface="Arial" panose="020B0604020202020204" pitchFamily="34" charset="0"/>
              </a:rPr>
              <a:t>коре</a:t>
            </a:r>
            <a:r>
              <a:rPr lang="ru-RU" sz="4000" dirty="0">
                <a:latin typeface="Arial" panose="020B0604020202020204" pitchFamily="34" charset="0"/>
                <a:cs typeface="Arial" panose="020B0604020202020204" pitchFamily="34" charset="0"/>
              </a:rPr>
              <a:t> зрительной системы) происходит под влиянием фактора, существующего помимо перцептивных возможностей воспринимающего субъекта, а именно — наличия в языке той или иной категории. Известен факт, что индейцы Северной Америки, после прибытия европейцев на их континент, увидев лошадь и не имея опыта взаимодействия с подобного рода явлением, распознали его как «собака».</a:t>
            </a:r>
          </a:p>
          <a:p>
            <a:r>
              <a:rPr lang="ru-RU" sz="4000" dirty="0">
                <a:latin typeface="Arial" panose="020B0604020202020204" pitchFamily="34" charset="0"/>
                <a:cs typeface="Arial" panose="020B0604020202020204" pitchFamily="34" charset="0"/>
              </a:rPr>
              <a:t>2. Конвергенция-дивергенция. Этот принцип приводит к фильтрации, концентрации, уплотнению избыточной информации (конвергенция) либо к усилению слабого сигнала (дивергенция). На этом этапе значимый вклад привносят как мотивационные факторы (потребность в какой-либо информации), так и социокультурные (акцентирование внимания на знакомых либо, напротив, отсутствующих в опыте стимулах).</a:t>
            </a:r>
          </a:p>
          <a:p>
            <a:r>
              <a:rPr lang="ru-RU" sz="4000" dirty="0">
                <a:latin typeface="Arial" panose="020B0604020202020204" pitchFamily="34" charset="0"/>
                <a:cs typeface="Arial" panose="020B0604020202020204" pitchFamily="34" charset="0"/>
              </a:rPr>
              <a:t>3. Симметрия-асимметрия. Данный принцип объясняет, почему могут игнорироваться значимые признаки объекта / ситуации. Например, если человек воспринимал речь </a:t>
            </a:r>
            <a:r>
              <a:rPr lang="ru-RU" sz="4000" dirty="0" err="1">
                <a:latin typeface="Arial" panose="020B0604020202020204" pitchFamily="34" charset="0"/>
                <a:cs typeface="Arial" panose="020B0604020202020204" pitchFamily="34" charset="0"/>
              </a:rPr>
              <a:t>неведущим</a:t>
            </a:r>
            <a:r>
              <a:rPr lang="ru-RU" sz="4000" dirty="0">
                <a:latin typeface="Arial" panose="020B0604020202020204" pitchFamily="34" charset="0"/>
                <a:cs typeface="Arial" panose="020B0604020202020204" pitchFamily="34" charset="0"/>
              </a:rPr>
              <a:t> ухом (асимметрия), то он мог уловить только информационную часть сообщения, утеряв эмоциональную, интонационно окрашенную тональность. Также существует предпочтение индивида по переработке информации преимущественно образным (правополушарным, хотя это уже устаревшее название) или вербально-логическим (левополушарным) способом. Симметрия проявляется в том, что на самом деле активны оба полушария и при некотором усилии человек совершает переход от образного к вербально-логическому варианту переработки поступающей информации, однако мы можем наблюдать утрату некоторых компонентов.</a:t>
            </a:r>
          </a:p>
          <a:p>
            <a:r>
              <a:rPr lang="ru-RU" sz="4000" dirty="0">
                <a:latin typeface="Arial" panose="020B0604020202020204" pitchFamily="34" charset="0"/>
                <a:cs typeface="Arial" panose="020B0604020202020204" pitchFamily="34" charset="0"/>
              </a:rPr>
              <a:t>4. Обратная связь. Может выражаться в простой «непроизвольной» (моргание при яркой вспышке света) или сложной реакции (описание вкусовых впечатлений сертифицированным сомелье), которые обеспечивают не только ответ организма на внешнее воздействие, но и коррекцию деятельности субъекта, а также </a:t>
            </a:r>
            <a:r>
              <a:rPr lang="ru-RU" sz="4000" dirty="0" err="1">
                <a:latin typeface="Arial" panose="020B0604020202020204" pitchFamily="34" charset="0"/>
                <a:cs typeface="Arial" panose="020B0604020202020204" pitchFamily="34" charset="0"/>
              </a:rPr>
              <a:t>самокоррекцию</a:t>
            </a:r>
            <a:r>
              <a:rPr lang="ru-RU" sz="4000" dirty="0">
                <a:latin typeface="Arial" panose="020B0604020202020204" pitchFamily="34" charset="0"/>
                <a:cs typeface="Arial" panose="020B0604020202020204" pitchFamily="34" charset="0"/>
              </a:rPr>
              <a:t> личности.</a:t>
            </a:r>
          </a:p>
          <a:p>
            <a:pPr algn="just"/>
            <a:r>
              <a:rPr lang="ru-RU" sz="4000" dirty="0">
                <a:latin typeface="Arial" panose="020B0604020202020204" pitchFamily="34" charset="0"/>
                <a:cs typeface="Arial" panose="020B0604020202020204" pitchFamily="34" charset="0"/>
              </a:rPr>
              <a:t>Важным аспектом, позволяющим рассмотреть формирование предпосылок к функционированию когнитивных искажений, является такой </a:t>
            </a:r>
            <a:r>
              <a:rPr lang="ru-RU" sz="4000" dirty="0" err="1">
                <a:latin typeface="Arial" panose="020B0604020202020204" pitchFamily="34" charset="0"/>
                <a:cs typeface="Arial" panose="020B0604020202020204" pitchFamily="34" charset="0"/>
              </a:rPr>
              <a:t>этносоциокультурный</a:t>
            </a:r>
            <a:r>
              <a:rPr lang="ru-RU" sz="4000" dirty="0">
                <a:latin typeface="Arial" panose="020B0604020202020204" pitchFamily="34" charset="0"/>
                <a:cs typeface="Arial" panose="020B0604020202020204" pitchFamily="34" charset="0"/>
              </a:rPr>
              <a:t> феномен, как наличие религиозных убеждений в том или ином обществе. Этим вопросом в настоящее время занимается когнитивное религиоведение — составная наука, находящаяся на стыке таких научных дисциплин, как когнитивная психология, антропология, религиоведение, когнитивная лингвистика.</a:t>
            </a:r>
          </a:p>
          <a:p>
            <a:r>
              <a:rPr lang="ru-RU" sz="4000" dirty="0">
                <a:latin typeface="Arial" panose="020B0604020202020204" pitchFamily="34" charset="0"/>
                <a:cs typeface="Arial" panose="020B0604020202020204" pitchFamily="34" charset="0"/>
              </a:rPr>
              <a:t>Выдвинута гипотеза о том, что представители различных религиозных традиций имеют специфические особенности когнитивно-личностных характеристик. Данная гипотеза будет считаться не </a:t>
            </a:r>
            <a:r>
              <a:rPr lang="ru-RU" sz="4000" dirty="0" err="1">
                <a:latin typeface="Arial" panose="020B0604020202020204" pitchFamily="34" charset="0"/>
                <a:cs typeface="Arial" panose="020B0604020202020204" pitchFamily="34" charset="0"/>
              </a:rPr>
              <a:t>опроверженной</a:t>
            </a:r>
            <a:r>
              <a:rPr lang="ru-RU" sz="4000" dirty="0">
                <a:latin typeface="Arial" panose="020B0604020202020204" pitchFamily="34" charset="0"/>
                <a:cs typeface="Arial" panose="020B0604020202020204" pitchFamily="34" charset="0"/>
              </a:rPr>
              <a:t>, если результаты исследования будут удовлетворять следующим условиям:</a:t>
            </a:r>
          </a:p>
          <a:p>
            <a:r>
              <a:rPr lang="ru-RU" sz="4000" dirty="0">
                <a:latin typeface="Arial" panose="020B0604020202020204" pitchFamily="34" charset="0"/>
                <a:cs typeface="Arial" panose="020B0604020202020204" pitchFamily="34" charset="0"/>
              </a:rPr>
              <a:t>при психологической диагностике значимых для исследования особенностей представителей различных конфессий с помощью методик, валидно измеряющих когнитивные и личностные характеристики, будут обнаружены статистически значимые различия по данным характеристикам;</a:t>
            </a:r>
          </a:p>
          <a:p>
            <a:r>
              <a:rPr lang="ru-RU" sz="4000" dirty="0">
                <a:latin typeface="Arial" panose="020B0604020202020204" pitchFamily="34" charset="0"/>
                <a:cs typeface="Arial" panose="020B0604020202020204" pitchFamily="34" charset="0"/>
              </a:rPr>
              <a:t>при построении модели логистической </a:t>
            </a:r>
            <a:r>
              <a:rPr lang="ru-RU" sz="4000" dirty="0" err="1">
                <a:latin typeface="Arial" panose="020B0604020202020204" pitchFamily="34" charset="0"/>
                <a:cs typeface="Arial" panose="020B0604020202020204" pitchFamily="34" charset="0"/>
              </a:rPr>
              <a:t>мультиномиальной</a:t>
            </a:r>
            <a:r>
              <a:rPr lang="ru-RU" sz="4000" dirty="0">
                <a:latin typeface="Arial" panose="020B0604020202020204" pitchFamily="34" charset="0"/>
                <a:cs typeface="Arial" panose="020B0604020202020204" pitchFamily="34" charset="0"/>
              </a:rPr>
              <a:t> регрессии будут выделены значимые предикторы, способные с удовлетворяющей статистической достоверностью классифицировать представителей различных конфессий.</a:t>
            </a:r>
          </a:p>
          <a:p>
            <a:pPr algn="just"/>
            <a:endParaRPr lang="ru-RU" sz="4000" dirty="0">
              <a:latin typeface="Arial" panose="020B0604020202020204" pitchFamily="34" charset="0"/>
              <a:cs typeface="Arial" panose="020B0604020202020204" pitchFamily="34" charset="0"/>
            </a:endParaRPr>
          </a:p>
          <a:p>
            <a:endParaRPr lang="ru-KZ" dirty="0"/>
          </a:p>
        </p:txBody>
      </p:sp>
    </p:spTree>
    <p:extLst>
      <p:ext uri="{BB962C8B-B14F-4D97-AF65-F5344CB8AC3E}">
        <p14:creationId xmlns:p14="http://schemas.microsoft.com/office/powerpoint/2010/main" val="1830805223"/>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54</TotalTime>
  <Words>1166</Words>
  <Application>Microsoft Office PowerPoint</Application>
  <PresentationFormat>Широкоэкранный</PresentationFormat>
  <Paragraphs>38</Paragraphs>
  <Slides>5</Slides>
  <Notes>0</Notes>
  <HiddenSlides>0</HiddenSlides>
  <MMClips>0</MMClips>
  <ScaleCrop>false</ScaleCrop>
  <HeadingPairs>
    <vt:vector size="6" baseType="variant">
      <vt:variant>
        <vt:lpstr>Использованные шрифты</vt:lpstr>
      </vt:variant>
      <vt:variant>
        <vt:i4>3</vt:i4>
      </vt:variant>
      <vt:variant>
        <vt:lpstr>Тема</vt:lpstr>
      </vt:variant>
      <vt:variant>
        <vt:i4>1</vt:i4>
      </vt:variant>
      <vt:variant>
        <vt:lpstr>Заголовки слайдов</vt:lpstr>
      </vt:variant>
      <vt:variant>
        <vt:i4>5</vt:i4>
      </vt:variant>
    </vt:vector>
  </HeadingPairs>
  <TitlesOfParts>
    <vt:vector size="9" baseType="lpstr">
      <vt:lpstr>Arial</vt:lpstr>
      <vt:lpstr>Calibri</vt:lpstr>
      <vt:lpstr>Calibri Light</vt:lpstr>
      <vt:lpstr>Тема Office</vt:lpstr>
      <vt:lpstr>Лекция 12. Актуальные исследования личностных, когнитивных и физиологических изменений </vt:lpstr>
      <vt:lpstr>Статья «Современные аспекты изучения когнитивной сферы в развитии ребенка» (Маслова О.И., Баранов А.А., Намазова-Баранова Л.С. и др., 2012 г.) Приводится исследование развития когнитивных функций мозга у детей сквозь призму их клинической значимости и применения.</vt:lpstr>
      <vt:lpstr> Научный отчёт «Когнитивные процессы и функциональные состояния: общепсихологический, нейропсихологический и психофизиологический анализ» (Ахутина Т.В., Данилова Н.Н., Гусев А.Н., Корнилова Т.В., Меньшикова Г.Я., Черноризов А.М., 2012) </vt:lpstr>
      <vt:lpstr>Статья «АНАЛИЗ КОГНИТИВНЫХ ФУНКЦИЙ И НЕЙРОФИЗИОЛОГИЧЕСКИХ ПРОЦЕССОВ ПРИ АДАПТАЦИИ ЧЕЛОВЕКА К УСЛОВИЯМ АРКТИКИ» Е. П . Муртазина, И. И . Коробейникова, Л . В. Поскотинова, Н. А. Каратыгин, С. С. Перцов, 2023 г.</vt:lpstr>
      <vt:lpstr>Методологические предпосылки исследования когнитивных ошибок.  Автор: Екатерина Сергеевна Легостаева (Иванова), 2024 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Лекция 12. Актуальные исследования личностных, когнитивных и физиологических изменений </dc:title>
  <dc:creator>Алишер Аитбаев</dc:creator>
  <cp:lastModifiedBy>Алишер Аитбаев</cp:lastModifiedBy>
  <cp:revision>20</cp:revision>
  <dcterms:created xsi:type="dcterms:W3CDTF">2025-04-08T05:27:53Z</dcterms:created>
  <dcterms:modified xsi:type="dcterms:W3CDTF">2025-04-15T03:15:40Z</dcterms:modified>
</cp:coreProperties>
</file>